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83" r:id="rId4"/>
    <p:sldId id="284" r:id="rId5"/>
    <p:sldId id="285" r:id="rId6"/>
    <p:sldId id="286" r:id="rId7"/>
    <p:sldId id="282" r:id="rId8"/>
    <p:sldId id="276" r:id="rId9"/>
    <p:sldId id="266" r:id="rId10"/>
    <p:sldId id="268" r:id="rId11"/>
    <p:sldId id="269" r:id="rId12"/>
    <p:sldId id="270" r:id="rId13"/>
    <p:sldId id="272" r:id="rId14"/>
    <p:sldId id="267" r:id="rId15"/>
    <p:sldId id="273" r:id="rId16"/>
    <p:sldId id="271" r:id="rId17"/>
    <p:sldId id="275" r:id="rId18"/>
    <p:sldId id="274" r:id="rId19"/>
    <p:sldId id="264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1pPr>
    <a:lvl2pPr marL="0" marR="0" indent="2286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2pPr>
    <a:lvl3pPr marL="0" marR="0" indent="4572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3pPr>
    <a:lvl4pPr marL="0" marR="0" indent="6858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4pPr>
    <a:lvl5pPr marL="0" marR="0" indent="9144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5pPr>
    <a:lvl6pPr marL="0" marR="0" indent="11430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6pPr>
    <a:lvl7pPr marL="0" marR="0" indent="13716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7pPr>
    <a:lvl8pPr marL="0" marR="0" indent="16002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8pPr>
    <a:lvl9pPr marL="0" marR="0" indent="1828800" algn="just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A6A7AC"/>
        </a:solidFill>
        <a:effectLst/>
        <a:uFillTx/>
        <a:latin typeface="PT Sans"/>
        <a:ea typeface="PT Sans"/>
        <a:cs typeface="PT Sans"/>
        <a:sym typeface="PT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4F7FF"/>
    <a:srgbClr val="ED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9"/>
    <p:restoredTop sz="93777"/>
  </p:normalViewPr>
  <p:slideViewPr>
    <p:cSldViewPr snapToGrid="0" snapToObjects="1">
      <p:cViewPr varScale="1">
        <p:scale>
          <a:sx n="36" d="100"/>
          <a:sy n="36" d="100"/>
        </p:scale>
        <p:origin x="65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04538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2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dark bg">
    <p:bg>
      <p:bgPr>
        <a:solidFill>
          <a:srgbClr val="3939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1971114" y="11525250"/>
            <a:ext cx="432247" cy="482601"/>
          </a:xfrm>
          <a:prstGeom prst="rect">
            <a:avLst/>
          </a:prstGeom>
        </p:spPr>
        <p:txBody>
          <a:bodyPr wrap="none"/>
          <a:lstStyle>
            <a:lvl1pPr algn="ctr">
              <a:defRPr sz="2400" cap="none" spc="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616325" y="351504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62165" y="351504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0708005" y="351504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4253845" y="351504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7799685" y="351504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16325" y="706088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162165" y="706088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0708005" y="706088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4253845" y="7060883"/>
            <a:ext cx="2906713" cy="290671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7799685" y="7060883"/>
            <a:ext cx="2906713" cy="2906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590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 1">
    <p:bg>
      <p:bgPr>
        <a:solidFill>
          <a:srgbClr val="3939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4F5F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/>
        </p:nvSpPr>
        <p:spPr>
          <a:xfrm>
            <a:off x="21166238" y="845083"/>
            <a:ext cx="271267" cy="216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7" y="5082"/>
                </a:moveTo>
                <a:cubicBezTo>
                  <a:pt x="19237" y="5506"/>
                  <a:pt x="19237" y="5929"/>
                  <a:pt x="19237" y="5929"/>
                </a:cubicBezTo>
                <a:cubicBezTo>
                  <a:pt x="19237" y="13129"/>
                  <a:pt x="14850" y="21600"/>
                  <a:pt x="6750" y="21600"/>
                </a:cubicBezTo>
                <a:cubicBezTo>
                  <a:pt x="4388" y="21600"/>
                  <a:pt x="2025" y="20753"/>
                  <a:pt x="0" y="19059"/>
                </a:cubicBezTo>
                <a:cubicBezTo>
                  <a:pt x="338" y="19059"/>
                  <a:pt x="675" y="19059"/>
                  <a:pt x="1013" y="19059"/>
                </a:cubicBezTo>
                <a:cubicBezTo>
                  <a:pt x="3038" y="19059"/>
                  <a:pt x="5063" y="18212"/>
                  <a:pt x="6413" y="16941"/>
                </a:cubicBezTo>
                <a:cubicBezTo>
                  <a:pt x="4725" y="16941"/>
                  <a:pt x="3038" y="15247"/>
                  <a:pt x="2363" y="13129"/>
                </a:cubicBezTo>
                <a:cubicBezTo>
                  <a:pt x="2700" y="13129"/>
                  <a:pt x="3038" y="13129"/>
                  <a:pt x="3375" y="13129"/>
                </a:cubicBezTo>
                <a:cubicBezTo>
                  <a:pt x="3713" y="13129"/>
                  <a:pt x="4050" y="13129"/>
                  <a:pt x="4388" y="13129"/>
                </a:cubicBezTo>
                <a:cubicBezTo>
                  <a:pt x="2363" y="12282"/>
                  <a:pt x="1013" y="10165"/>
                  <a:pt x="1013" y="7624"/>
                </a:cubicBezTo>
                <a:cubicBezTo>
                  <a:pt x="1013" y="7624"/>
                  <a:pt x="1013" y="7624"/>
                  <a:pt x="1013" y="7624"/>
                </a:cubicBezTo>
                <a:cubicBezTo>
                  <a:pt x="1688" y="8047"/>
                  <a:pt x="2363" y="8047"/>
                  <a:pt x="3038" y="8047"/>
                </a:cubicBezTo>
                <a:cubicBezTo>
                  <a:pt x="1688" y="7200"/>
                  <a:pt x="1013" y="5506"/>
                  <a:pt x="1013" y="3812"/>
                </a:cubicBezTo>
                <a:cubicBezTo>
                  <a:pt x="1013" y="2541"/>
                  <a:pt x="1350" y="1694"/>
                  <a:pt x="1688" y="847"/>
                </a:cubicBezTo>
                <a:cubicBezTo>
                  <a:pt x="3713" y="4235"/>
                  <a:pt x="7088" y="6353"/>
                  <a:pt x="10463" y="6776"/>
                </a:cubicBezTo>
                <a:cubicBezTo>
                  <a:pt x="10463" y="6353"/>
                  <a:pt x="10463" y="5929"/>
                  <a:pt x="10463" y="5506"/>
                </a:cubicBezTo>
                <a:cubicBezTo>
                  <a:pt x="10463" y="2118"/>
                  <a:pt x="12487" y="0"/>
                  <a:pt x="14850" y="0"/>
                </a:cubicBezTo>
                <a:cubicBezTo>
                  <a:pt x="16200" y="0"/>
                  <a:pt x="17212" y="424"/>
                  <a:pt x="18225" y="1694"/>
                </a:cubicBezTo>
                <a:cubicBezTo>
                  <a:pt x="18900" y="1271"/>
                  <a:pt x="19912" y="847"/>
                  <a:pt x="20925" y="424"/>
                </a:cubicBezTo>
                <a:cubicBezTo>
                  <a:pt x="20587" y="1694"/>
                  <a:pt x="19912" y="2541"/>
                  <a:pt x="18900" y="3388"/>
                </a:cubicBezTo>
                <a:cubicBezTo>
                  <a:pt x="19912" y="2965"/>
                  <a:pt x="20587" y="2965"/>
                  <a:pt x="21600" y="2541"/>
                </a:cubicBezTo>
                <a:cubicBezTo>
                  <a:pt x="20925" y="3388"/>
                  <a:pt x="20250" y="4659"/>
                  <a:pt x="19237" y="5082"/>
                </a:cubicBez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0694733" y="810683"/>
            <a:ext cx="149394" cy="285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546"/>
                </a:moveTo>
                <a:cubicBezTo>
                  <a:pt x="17897" y="3546"/>
                  <a:pt x="17897" y="3546"/>
                  <a:pt x="17897" y="3546"/>
                </a:cubicBezTo>
                <a:cubicBezTo>
                  <a:pt x="14811" y="3546"/>
                  <a:pt x="14194" y="4513"/>
                  <a:pt x="14194" y="5481"/>
                </a:cubicBezTo>
                <a:cubicBezTo>
                  <a:pt x="14194" y="8060"/>
                  <a:pt x="14194" y="8060"/>
                  <a:pt x="14194" y="8060"/>
                </a:cubicBezTo>
                <a:cubicBezTo>
                  <a:pt x="21600" y="8060"/>
                  <a:pt x="21600" y="8060"/>
                  <a:pt x="21600" y="8060"/>
                </a:cubicBezTo>
                <a:cubicBezTo>
                  <a:pt x="20366" y="11928"/>
                  <a:pt x="20366" y="11928"/>
                  <a:pt x="20366" y="11928"/>
                </a:cubicBezTo>
                <a:cubicBezTo>
                  <a:pt x="14194" y="11928"/>
                  <a:pt x="14194" y="11928"/>
                  <a:pt x="14194" y="11928"/>
                </a:cubicBezTo>
                <a:cubicBezTo>
                  <a:pt x="14194" y="21600"/>
                  <a:pt x="14194" y="21600"/>
                  <a:pt x="14194" y="21600"/>
                </a:cubicBezTo>
                <a:cubicBezTo>
                  <a:pt x="6789" y="21600"/>
                  <a:pt x="6789" y="21600"/>
                  <a:pt x="6789" y="21600"/>
                </a:cubicBezTo>
                <a:cubicBezTo>
                  <a:pt x="6789" y="11928"/>
                  <a:pt x="6789" y="11928"/>
                  <a:pt x="6789" y="11928"/>
                </a:cubicBezTo>
                <a:cubicBezTo>
                  <a:pt x="0" y="11928"/>
                  <a:pt x="0" y="11928"/>
                  <a:pt x="0" y="11928"/>
                </a:cubicBezTo>
                <a:cubicBezTo>
                  <a:pt x="0" y="8060"/>
                  <a:pt x="0" y="8060"/>
                  <a:pt x="0" y="8060"/>
                </a:cubicBezTo>
                <a:cubicBezTo>
                  <a:pt x="6789" y="8060"/>
                  <a:pt x="6789" y="8060"/>
                  <a:pt x="6789" y="8060"/>
                </a:cubicBezTo>
                <a:cubicBezTo>
                  <a:pt x="6789" y="5158"/>
                  <a:pt x="6789" y="5158"/>
                  <a:pt x="6789" y="5158"/>
                </a:cubicBezTo>
                <a:cubicBezTo>
                  <a:pt x="6789" y="1934"/>
                  <a:pt x="10491" y="0"/>
                  <a:pt x="16046" y="0"/>
                </a:cubicBezTo>
                <a:cubicBezTo>
                  <a:pt x="18514" y="0"/>
                  <a:pt x="20983" y="322"/>
                  <a:pt x="21600" y="322"/>
                </a:cubicBezTo>
                <a:lnTo>
                  <a:pt x="21600" y="3546"/>
                </a:ln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1749915" y="819734"/>
            <a:ext cx="168792" cy="266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1029"/>
                  <a:pt x="18900" y="1029"/>
                  <a:pt x="18900" y="1029"/>
                </a:cubicBezTo>
                <a:cubicBezTo>
                  <a:pt x="16200" y="1029"/>
                  <a:pt x="16200" y="1029"/>
                  <a:pt x="16200" y="1029"/>
                </a:cubicBezTo>
                <a:cubicBezTo>
                  <a:pt x="17820" y="2057"/>
                  <a:pt x="19440" y="3086"/>
                  <a:pt x="19440" y="4800"/>
                </a:cubicBezTo>
                <a:cubicBezTo>
                  <a:pt x="19440" y="8229"/>
                  <a:pt x="14580" y="8571"/>
                  <a:pt x="14580" y="10286"/>
                </a:cubicBezTo>
                <a:cubicBezTo>
                  <a:pt x="14580" y="12000"/>
                  <a:pt x="20520" y="12686"/>
                  <a:pt x="20520" y="16114"/>
                </a:cubicBezTo>
                <a:cubicBezTo>
                  <a:pt x="20520" y="17143"/>
                  <a:pt x="20520" y="17829"/>
                  <a:pt x="19980" y="18514"/>
                </a:cubicBezTo>
                <a:cubicBezTo>
                  <a:pt x="17820" y="20914"/>
                  <a:pt x="12960" y="21600"/>
                  <a:pt x="9180" y="21600"/>
                </a:cubicBezTo>
                <a:cubicBezTo>
                  <a:pt x="6480" y="21600"/>
                  <a:pt x="2700" y="20914"/>
                  <a:pt x="540" y="19200"/>
                </a:cubicBezTo>
                <a:cubicBezTo>
                  <a:pt x="0" y="18857"/>
                  <a:pt x="0" y="18171"/>
                  <a:pt x="0" y="17486"/>
                </a:cubicBezTo>
                <a:cubicBezTo>
                  <a:pt x="0" y="16114"/>
                  <a:pt x="1620" y="14743"/>
                  <a:pt x="3240" y="14057"/>
                </a:cubicBezTo>
                <a:cubicBezTo>
                  <a:pt x="5940" y="13029"/>
                  <a:pt x="8640" y="13029"/>
                  <a:pt x="11340" y="12686"/>
                </a:cubicBezTo>
                <a:cubicBezTo>
                  <a:pt x="10800" y="12000"/>
                  <a:pt x="10260" y="11657"/>
                  <a:pt x="10260" y="10971"/>
                </a:cubicBezTo>
                <a:cubicBezTo>
                  <a:pt x="10260" y="10286"/>
                  <a:pt x="10260" y="9943"/>
                  <a:pt x="10800" y="9600"/>
                </a:cubicBezTo>
                <a:cubicBezTo>
                  <a:pt x="10260" y="9943"/>
                  <a:pt x="9720" y="9943"/>
                  <a:pt x="9180" y="9943"/>
                </a:cubicBezTo>
                <a:cubicBezTo>
                  <a:pt x="5400" y="9943"/>
                  <a:pt x="2160" y="7886"/>
                  <a:pt x="2160" y="5486"/>
                </a:cubicBezTo>
                <a:cubicBezTo>
                  <a:pt x="2160" y="3771"/>
                  <a:pt x="3240" y="2400"/>
                  <a:pt x="4860" y="1714"/>
                </a:cubicBezTo>
                <a:cubicBezTo>
                  <a:pt x="7020" y="343"/>
                  <a:pt x="10260" y="0"/>
                  <a:pt x="12960" y="0"/>
                </a:cubicBezTo>
                <a:lnTo>
                  <a:pt x="21600" y="0"/>
                </a:lnTo>
                <a:close/>
                <a:moveTo>
                  <a:pt x="12960" y="13714"/>
                </a:moveTo>
                <a:cubicBezTo>
                  <a:pt x="12960" y="13714"/>
                  <a:pt x="12420" y="13714"/>
                  <a:pt x="11880" y="13714"/>
                </a:cubicBezTo>
                <a:cubicBezTo>
                  <a:pt x="8640" y="13714"/>
                  <a:pt x="3780" y="14400"/>
                  <a:pt x="3780" y="16800"/>
                </a:cubicBezTo>
                <a:cubicBezTo>
                  <a:pt x="3780" y="19543"/>
                  <a:pt x="8100" y="20229"/>
                  <a:pt x="11340" y="20229"/>
                </a:cubicBezTo>
                <a:cubicBezTo>
                  <a:pt x="14580" y="20229"/>
                  <a:pt x="17820" y="19543"/>
                  <a:pt x="17820" y="17486"/>
                </a:cubicBezTo>
                <a:cubicBezTo>
                  <a:pt x="17820" y="15429"/>
                  <a:pt x="15120" y="14400"/>
                  <a:pt x="12960" y="13714"/>
                </a:cubicBezTo>
                <a:close/>
                <a:moveTo>
                  <a:pt x="9720" y="1029"/>
                </a:moveTo>
                <a:cubicBezTo>
                  <a:pt x="8640" y="1029"/>
                  <a:pt x="7560" y="1371"/>
                  <a:pt x="7020" y="2057"/>
                </a:cubicBezTo>
                <a:cubicBezTo>
                  <a:pt x="5940" y="2400"/>
                  <a:pt x="5940" y="3086"/>
                  <a:pt x="5940" y="4114"/>
                </a:cubicBezTo>
                <a:cubicBezTo>
                  <a:pt x="5940" y="5829"/>
                  <a:pt x="7560" y="8914"/>
                  <a:pt x="11340" y="8914"/>
                </a:cubicBezTo>
                <a:cubicBezTo>
                  <a:pt x="12420" y="8914"/>
                  <a:pt x="13500" y="8571"/>
                  <a:pt x="14580" y="8229"/>
                </a:cubicBezTo>
                <a:cubicBezTo>
                  <a:pt x="15120" y="7543"/>
                  <a:pt x="15660" y="6857"/>
                  <a:pt x="15660" y="6171"/>
                </a:cubicBezTo>
                <a:cubicBezTo>
                  <a:pt x="15660" y="4114"/>
                  <a:pt x="13500" y="1029"/>
                  <a:pt x="9720" y="1029"/>
                </a:cubicBez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22222494" y="849174"/>
            <a:ext cx="288515" cy="20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2" y="18073"/>
                </a:moveTo>
                <a:cubicBezTo>
                  <a:pt x="20965" y="19837"/>
                  <a:pt x="20012" y="21159"/>
                  <a:pt x="18741" y="21159"/>
                </a:cubicBezTo>
                <a:cubicBezTo>
                  <a:pt x="16200" y="21600"/>
                  <a:pt x="13341" y="21600"/>
                  <a:pt x="10800" y="21600"/>
                </a:cubicBezTo>
                <a:cubicBezTo>
                  <a:pt x="7941" y="21600"/>
                  <a:pt x="5400" y="21600"/>
                  <a:pt x="2541" y="21159"/>
                </a:cubicBezTo>
                <a:cubicBezTo>
                  <a:pt x="1588" y="21159"/>
                  <a:pt x="635" y="19837"/>
                  <a:pt x="318" y="18073"/>
                </a:cubicBezTo>
                <a:cubicBezTo>
                  <a:pt x="0" y="15869"/>
                  <a:pt x="0" y="13224"/>
                  <a:pt x="0" y="11020"/>
                </a:cubicBezTo>
                <a:cubicBezTo>
                  <a:pt x="0" y="8376"/>
                  <a:pt x="0" y="6171"/>
                  <a:pt x="318" y="3527"/>
                </a:cubicBezTo>
                <a:cubicBezTo>
                  <a:pt x="635" y="2204"/>
                  <a:pt x="1588" y="882"/>
                  <a:pt x="2541" y="441"/>
                </a:cubicBezTo>
                <a:cubicBezTo>
                  <a:pt x="5400" y="0"/>
                  <a:pt x="7941" y="0"/>
                  <a:pt x="10800" y="0"/>
                </a:cubicBezTo>
                <a:cubicBezTo>
                  <a:pt x="13341" y="0"/>
                  <a:pt x="16200" y="0"/>
                  <a:pt x="18741" y="441"/>
                </a:cubicBezTo>
                <a:cubicBezTo>
                  <a:pt x="20012" y="882"/>
                  <a:pt x="20965" y="2204"/>
                  <a:pt x="21282" y="3527"/>
                </a:cubicBezTo>
                <a:cubicBezTo>
                  <a:pt x="21600" y="6171"/>
                  <a:pt x="21600" y="8376"/>
                  <a:pt x="21600" y="11020"/>
                </a:cubicBezTo>
                <a:cubicBezTo>
                  <a:pt x="21600" y="13224"/>
                  <a:pt x="21600" y="15869"/>
                  <a:pt x="21282" y="18073"/>
                </a:cubicBezTo>
                <a:close/>
                <a:moveTo>
                  <a:pt x="14929" y="10139"/>
                </a:moveTo>
                <a:cubicBezTo>
                  <a:pt x="8894" y="4849"/>
                  <a:pt x="8894" y="4849"/>
                  <a:pt x="8894" y="4849"/>
                </a:cubicBezTo>
                <a:cubicBezTo>
                  <a:pt x="8576" y="4408"/>
                  <a:pt x="8259" y="4408"/>
                  <a:pt x="7941" y="4408"/>
                </a:cubicBezTo>
                <a:cubicBezTo>
                  <a:pt x="7941" y="4849"/>
                  <a:pt x="7624" y="5290"/>
                  <a:pt x="7624" y="5731"/>
                </a:cubicBezTo>
                <a:cubicBezTo>
                  <a:pt x="7624" y="16310"/>
                  <a:pt x="7624" y="16310"/>
                  <a:pt x="7624" y="16310"/>
                </a:cubicBezTo>
                <a:cubicBezTo>
                  <a:pt x="7624" y="16751"/>
                  <a:pt x="7941" y="17192"/>
                  <a:pt x="7941" y="17192"/>
                </a:cubicBezTo>
                <a:cubicBezTo>
                  <a:pt x="8259" y="17192"/>
                  <a:pt x="8259" y="17192"/>
                  <a:pt x="8259" y="17192"/>
                </a:cubicBezTo>
                <a:cubicBezTo>
                  <a:pt x="8576" y="17192"/>
                  <a:pt x="8576" y="17192"/>
                  <a:pt x="8894" y="17192"/>
                </a:cubicBezTo>
                <a:cubicBezTo>
                  <a:pt x="14929" y="11902"/>
                  <a:pt x="14929" y="11902"/>
                  <a:pt x="14929" y="11902"/>
                </a:cubicBezTo>
                <a:cubicBezTo>
                  <a:pt x="15247" y="11461"/>
                  <a:pt x="15247" y="11461"/>
                  <a:pt x="15247" y="11020"/>
                </a:cubicBezTo>
                <a:cubicBezTo>
                  <a:pt x="15247" y="10580"/>
                  <a:pt x="15247" y="10139"/>
                  <a:pt x="14929" y="10139"/>
                </a:cubicBez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4F5F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077405" y="1371248"/>
            <a:ext cx="1636515" cy="1"/>
          </a:xfrm>
          <a:prstGeom prst="line">
            <a:avLst/>
          </a:prstGeom>
          <a:ln w="50800">
            <a:solidFill>
              <a:srgbClr val="F56C2E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ark bg">
    <p:bg>
      <p:bgPr>
        <a:solidFill>
          <a:srgbClr val="3939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21166238" y="845083"/>
            <a:ext cx="271267" cy="216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7" y="5082"/>
                </a:moveTo>
                <a:cubicBezTo>
                  <a:pt x="19237" y="5506"/>
                  <a:pt x="19237" y="5929"/>
                  <a:pt x="19237" y="5929"/>
                </a:cubicBezTo>
                <a:cubicBezTo>
                  <a:pt x="19237" y="13129"/>
                  <a:pt x="14850" y="21600"/>
                  <a:pt x="6750" y="21600"/>
                </a:cubicBezTo>
                <a:cubicBezTo>
                  <a:pt x="4388" y="21600"/>
                  <a:pt x="2025" y="20753"/>
                  <a:pt x="0" y="19059"/>
                </a:cubicBezTo>
                <a:cubicBezTo>
                  <a:pt x="338" y="19059"/>
                  <a:pt x="675" y="19059"/>
                  <a:pt x="1013" y="19059"/>
                </a:cubicBezTo>
                <a:cubicBezTo>
                  <a:pt x="3038" y="19059"/>
                  <a:pt x="5063" y="18212"/>
                  <a:pt x="6413" y="16941"/>
                </a:cubicBezTo>
                <a:cubicBezTo>
                  <a:pt x="4725" y="16941"/>
                  <a:pt x="3038" y="15247"/>
                  <a:pt x="2363" y="13129"/>
                </a:cubicBezTo>
                <a:cubicBezTo>
                  <a:pt x="2700" y="13129"/>
                  <a:pt x="3038" y="13129"/>
                  <a:pt x="3375" y="13129"/>
                </a:cubicBezTo>
                <a:cubicBezTo>
                  <a:pt x="3713" y="13129"/>
                  <a:pt x="4050" y="13129"/>
                  <a:pt x="4388" y="13129"/>
                </a:cubicBezTo>
                <a:cubicBezTo>
                  <a:pt x="2363" y="12282"/>
                  <a:pt x="1013" y="10165"/>
                  <a:pt x="1013" y="7624"/>
                </a:cubicBezTo>
                <a:cubicBezTo>
                  <a:pt x="1013" y="7624"/>
                  <a:pt x="1013" y="7624"/>
                  <a:pt x="1013" y="7624"/>
                </a:cubicBezTo>
                <a:cubicBezTo>
                  <a:pt x="1688" y="8047"/>
                  <a:pt x="2363" y="8047"/>
                  <a:pt x="3038" y="8047"/>
                </a:cubicBezTo>
                <a:cubicBezTo>
                  <a:pt x="1688" y="7200"/>
                  <a:pt x="1013" y="5506"/>
                  <a:pt x="1013" y="3812"/>
                </a:cubicBezTo>
                <a:cubicBezTo>
                  <a:pt x="1013" y="2541"/>
                  <a:pt x="1350" y="1694"/>
                  <a:pt x="1688" y="847"/>
                </a:cubicBezTo>
                <a:cubicBezTo>
                  <a:pt x="3713" y="4235"/>
                  <a:pt x="7088" y="6353"/>
                  <a:pt x="10463" y="6776"/>
                </a:cubicBezTo>
                <a:cubicBezTo>
                  <a:pt x="10463" y="6353"/>
                  <a:pt x="10463" y="5929"/>
                  <a:pt x="10463" y="5506"/>
                </a:cubicBezTo>
                <a:cubicBezTo>
                  <a:pt x="10463" y="2118"/>
                  <a:pt x="12487" y="0"/>
                  <a:pt x="14850" y="0"/>
                </a:cubicBezTo>
                <a:cubicBezTo>
                  <a:pt x="16200" y="0"/>
                  <a:pt x="17212" y="424"/>
                  <a:pt x="18225" y="1694"/>
                </a:cubicBezTo>
                <a:cubicBezTo>
                  <a:pt x="18900" y="1271"/>
                  <a:pt x="19912" y="847"/>
                  <a:pt x="20925" y="424"/>
                </a:cubicBezTo>
                <a:cubicBezTo>
                  <a:pt x="20587" y="1694"/>
                  <a:pt x="19912" y="2541"/>
                  <a:pt x="18900" y="3388"/>
                </a:cubicBezTo>
                <a:cubicBezTo>
                  <a:pt x="19912" y="2965"/>
                  <a:pt x="20587" y="2965"/>
                  <a:pt x="21600" y="2541"/>
                </a:cubicBezTo>
                <a:cubicBezTo>
                  <a:pt x="20925" y="3388"/>
                  <a:pt x="20250" y="4659"/>
                  <a:pt x="19237" y="5082"/>
                </a:cubicBez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0694733" y="810683"/>
            <a:ext cx="149394" cy="285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546"/>
                </a:moveTo>
                <a:cubicBezTo>
                  <a:pt x="17897" y="3546"/>
                  <a:pt x="17897" y="3546"/>
                  <a:pt x="17897" y="3546"/>
                </a:cubicBezTo>
                <a:cubicBezTo>
                  <a:pt x="14811" y="3546"/>
                  <a:pt x="14194" y="4513"/>
                  <a:pt x="14194" y="5481"/>
                </a:cubicBezTo>
                <a:cubicBezTo>
                  <a:pt x="14194" y="8060"/>
                  <a:pt x="14194" y="8060"/>
                  <a:pt x="14194" y="8060"/>
                </a:cubicBezTo>
                <a:cubicBezTo>
                  <a:pt x="21600" y="8060"/>
                  <a:pt x="21600" y="8060"/>
                  <a:pt x="21600" y="8060"/>
                </a:cubicBezTo>
                <a:cubicBezTo>
                  <a:pt x="20366" y="11928"/>
                  <a:pt x="20366" y="11928"/>
                  <a:pt x="20366" y="11928"/>
                </a:cubicBezTo>
                <a:cubicBezTo>
                  <a:pt x="14194" y="11928"/>
                  <a:pt x="14194" y="11928"/>
                  <a:pt x="14194" y="11928"/>
                </a:cubicBezTo>
                <a:cubicBezTo>
                  <a:pt x="14194" y="21600"/>
                  <a:pt x="14194" y="21600"/>
                  <a:pt x="14194" y="21600"/>
                </a:cubicBezTo>
                <a:cubicBezTo>
                  <a:pt x="6789" y="21600"/>
                  <a:pt x="6789" y="21600"/>
                  <a:pt x="6789" y="21600"/>
                </a:cubicBezTo>
                <a:cubicBezTo>
                  <a:pt x="6789" y="11928"/>
                  <a:pt x="6789" y="11928"/>
                  <a:pt x="6789" y="11928"/>
                </a:cubicBezTo>
                <a:cubicBezTo>
                  <a:pt x="0" y="11928"/>
                  <a:pt x="0" y="11928"/>
                  <a:pt x="0" y="11928"/>
                </a:cubicBezTo>
                <a:cubicBezTo>
                  <a:pt x="0" y="8060"/>
                  <a:pt x="0" y="8060"/>
                  <a:pt x="0" y="8060"/>
                </a:cubicBezTo>
                <a:cubicBezTo>
                  <a:pt x="6789" y="8060"/>
                  <a:pt x="6789" y="8060"/>
                  <a:pt x="6789" y="8060"/>
                </a:cubicBezTo>
                <a:cubicBezTo>
                  <a:pt x="6789" y="5158"/>
                  <a:pt x="6789" y="5158"/>
                  <a:pt x="6789" y="5158"/>
                </a:cubicBezTo>
                <a:cubicBezTo>
                  <a:pt x="6789" y="1934"/>
                  <a:pt x="10491" y="0"/>
                  <a:pt x="16046" y="0"/>
                </a:cubicBezTo>
                <a:cubicBezTo>
                  <a:pt x="18514" y="0"/>
                  <a:pt x="20983" y="322"/>
                  <a:pt x="21600" y="322"/>
                </a:cubicBezTo>
                <a:lnTo>
                  <a:pt x="21600" y="3546"/>
                </a:ln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1749915" y="819734"/>
            <a:ext cx="168792" cy="266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1029"/>
                  <a:pt x="18900" y="1029"/>
                  <a:pt x="18900" y="1029"/>
                </a:cubicBezTo>
                <a:cubicBezTo>
                  <a:pt x="16200" y="1029"/>
                  <a:pt x="16200" y="1029"/>
                  <a:pt x="16200" y="1029"/>
                </a:cubicBezTo>
                <a:cubicBezTo>
                  <a:pt x="17820" y="2057"/>
                  <a:pt x="19440" y="3086"/>
                  <a:pt x="19440" y="4800"/>
                </a:cubicBezTo>
                <a:cubicBezTo>
                  <a:pt x="19440" y="8229"/>
                  <a:pt x="14580" y="8571"/>
                  <a:pt x="14580" y="10286"/>
                </a:cubicBezTo>
                <a:cubicBezTo>
                  <a:pt x="14580" y="12000"/>
                  <a:pt x="20520" y="12686"/>
                  <a:pt x="20520" y="16114"/>
                </a:cubicBezTo>
                <a:cubicBezTo>
                  <a:pt x="20520" y="17143"/>
                  <a:pt x="20520" y="17829"/>
                  <a:pt x="19980" y="18514"/>
                </a:cubicBezTo>
                <a:cubicBezTo>
                  <a:pt x="17820" y="20914"/>
                  <a:pt x="12960" y="21600"/>
                  <a:pt x="9180" y="21600"/>
                </a:cubicBezTo>
                <a:cubicBezTo>
                  <a:pt x="6480" y="21600"/>
                  <a:pt x="2700" y="20914"/>
                  <a:pt x="540" y="19200"/>
                </a:cubicBezTo>
                <a:cubicBezTo>
                  <a:pt x="0" y="18857"/>
                  <a:pt x="0" y="18171"/>
                  <a:pt x="0" y="17486"/>
                </a:cubicBezTo>
                <a:cubicBezTo>
                  <a:pt x="0" y="16114"/>
                  <a:pt x="1620" y="14743"/>
                  <a:pt x="3240" y="14057"/>
                </a:cubicBezTo>
                <a:cubicBezTo>
                  <a:pt x="5940" y="13029"/>
                  <a:pt x="8640" y="13029"/>
                  <a:pt x="11340" y="12686"/>
                </a:cubicBezTo>
                <a:cubicBezTo>
                  <a:pt x="10800" y="12000"/>
                  <a:pt x="10260" y="11657"/>
                  <a:pt x="10260" y="10971"/>
                </a:cubicBezTo>
                <a:cubicBezTo>
                  <a:pt x="10260" y="10286"/>
                  <a:pt x="10260" y="9943"/>
                  <a:pt x="10800" y="9600"/>
                </a:cubicBezTo>
                <a:cubicBezTo>
                  <a:pt x="10260" y="9943"/>
                  <a:pt x="9720" y="9943"/>
                  <a:pt x="9180" y="9943"/>
                </a:cubicBezTo>
                <a:cubicBezTo>
                  <a:pt x="5400" y="9943"/>
                  <a:pt x="2160" y="7886"/>
                  <a:pt x="2160" y="5486"/>
                </a:cubicBezTo>
                <a:cubicBezTo>
                  <a:pt x="2160" y="3771"/>
                  <a:pt x="3240" y="2400"/>
                  <a:pt x="4860" y="1714"/>
                </a:cubicBezTo>
                <a:cubicBezTo>
                  <a:pt x="7020" y="343"/>
                  <a:pt x="10260" y="0"/>
                  <a:pt x="12960" y="0"/>
                </a:cubicBezTo>
                <a:lnTo>
                  <a:pt x="21600" y="0"/>
                </a:lnTo>
                <a:close/>
                <a:moveTo>
                  <a:pt x="12960" y="13714"/>
                </a:moveTo>
                <a:cubicBezTo>
                  <a:pt x="12960" y="13714"/>
                  <a:pt x="12420" y="13714"/>
                  <a:pt x="11880" y="13714"/>
                </a:cubicBezTo>
                <a:cubicBezTo>
                  <a:pt x="8640" y="13714"/>
                  <a:pt x="3780" y="14400"/>
                  <a:pt x="3780" y="16800"/>
                </a:cubicBezTo>
                <a:cubicBezTo>
                  <a:pt x="3780" y="19543"/>
                  <a:pt x="8100" y="20229"/>
                  <a:pt x="11340" y="20229"/>
                </a:cubicBezTo>
                <a:cubicBezTo>
                  <a:pt x="14580" y="20229"/>
                  <a:pt x="17820" y="19543"/>
                  <a:pt x="17820" y="17486"/>
                </a:cubicBezTo>
                <a:cubicBezTo>
                  <a:pt x="17820" y="15429"/>
                  <a:pt x="15120" y="14400"/>
                  <a:pt x="12960" y="13714"/>
                </a:cubicBezTo>
                <a:close/>
                <a:moveTo>
                  <a:pt x="9720" y="1029"/>
                </a:moveTo>
                <a:cubicBezTo>
                  <a:pt x="8640" y="1029"/>
                  <a:pt x="7560" y="1371"/>
                  <a:pt x="7020" y="2057"/>
                </a:cubicBezTo>
                <a:cubicBezTo>
                  <a:pt x="5940" y="2400"/>
                  <a:pt x="5940" y="3086"/>
                  <a:pt x="5940" y="4114"/>
                </a:cubicBezTo>
                <a:cubicBezTo>
                  <a:pt x="5940" y="5829"/>
                  <a:pt x="7560" y="8914"/>
                  <a:pt x="11340" y="8914"/>
                </a:cubicBezTo>
                <a:cubicBezTo>
                  <a:pt x="12420" y="8914"/>
                  <a:pt x="13500" y="8571"/>
                  <a:pt x="14580" y="8229"/>
                </a:cubicBezTo>
                <a:cubicBezTo>
                  <a:pt x="15120" y="7543"/>
                  <a:pt x="15660" y="6857"/>
                  <a:pt x="15660" y="6171"/>
                </a:cubicBezTo>
                <a:cubicBezTo>
                  <a:pt x="15660" y="4114"/>
                  <a:pt x="13500" y="1029"/>
                  <a:pt x="9720" y="1029"/>
                </a:cubicBez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22222494" y="849174"/>
            <a:ext cx="288515" cy="20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2" y="18073"/>
                </a:moveTo>
                <a:cubicBezTo>
                  <a:pt x="20965" y="19837"/>
                  <a:pt x="20012" y="21159"/>
                  <a:pt x="18741" y="21159"/>
                </a:cubicBezTo>
                <a:cubicBezTo>
                  <a:pt x="16200" y="21600"/>
                  <a:pt x="13341" y="21600"/>
                  <a:pt x="10800" y="21600"/>
                </a:cubicBezTo>
                <a:cubicBezTo>
                  <a:pt x="7941" y="21600"/>
                  <a:pt x="5400" y="21600"/>
                  <a:pt x="2541" y="21159"/>
                </a:cubicBezTo>
                <a:cubicBezTo>
                  <a:pt x="1588" y="21159"/>
                  <a:pt x="635" y="19837"/>
                  <a:pt x="318" y="18073"/>
                </a:cubicBezTo>
                <a:cubicBezTo>
                  <a:pt x="0" y="15869"/>
                  <a:pt x="0" y="13224"/>
                  <a:pt x="0" y="11020"/>
                </a:cubicBezTo>
                <a:cubicBezTo>
                  <a:pt x="0" y="8376"/>
                  <a:pt x="0" y="6171"/>
                  <a:pt x="318" y="3527"/>
                </a:cubicBezTo>
                <a:cubicBezTo>
                  <a:pt x="635" y="2204"/>
                  <a:pt x="1588" y="882"/>
                  <a:pt x="2541" y="441"/>
                </a:cubicBezTo>
                <a:cubicBezTo>
                  <a:pt x="5400" y="0"/>
                  <a:pt x="7941" y="0"/>
                  <a:pt x="10800" y="0"/>
                </a:cubicBezTo>
                <a:cubicBezTo>
                  <a:pt x="13341" y="0"/>
                  <a:pt x="16200" y="0"/>
                  <a:pt x="18741" y="441"/>
                </a:cubicBezTo>
                <a:cubicBezTo>
                  <a:pt x="20012" y="882"/>
                  <a:pt x="20965" y="2204"/>
                  <a:pt x="21282" y="3527"/>
                </a:cubicBezTo>
                <a:cubicBezTo>
                  <a:pt x="21600" y="6171"/>
                  <a:pt x="21600" y="8376"/>
                  <a:pt x="21600" y="11020"/>
                </a:cubicBezTo>
                <a:cubicBezTo>
                  <a:pt x="21600" y="13224"/>
                  <a:pt x="21600" y="15869"/>
                  <a:pt x="21282" y="18073"/>
                </a:cubicBezTo>
                <a:close/>
                <a:moveTo>
                  <a:pt x="14929" y="10139"/>
                </a:moveTo>
                <a:cubicBezTo>
                  <a:pt x="8894" y="4849"/>
                  <a:pt x="8894" y="4849"/>
                  <a:pt x="8894" y="4849"/>
                </a:cubicBezTo>
                <a:cubicBezTo>
                  <a:pt x="8576" y="4408"/>
                  <a:pt x="8259" y="4408"/>
                  <a:pt x="7941" y="4408"/>
                </a:cubicBezTo>
                <a:cubicBezTo>
                  <a:pt x="7941" y="4849"/>
                  <a:pt x="7624" y="5290"/>
                  <a:pt x="7624" y="5731"/>
                </a:cubicBezTo>
                <a:cubicBezTo>
                  <a:pt x="7624" y="16310"/>
                  <a:pt x="7624" y="16310"/>
                  <a:pt x="7624" y="16310"/>
                </a:cubicBezTo>
                <a:cubicBezTo>
                  <a:pt x="7624" y="16751"/>
                  <a:pt x="7941" y="17192"/>
                  <a:pt x="7941" y="17192"/>
                </a:cubicBezTo>
                <a:cubicBezTo>
                  <a:pt x="8259" y="17192"/>
                  <a:pt x="8259" y="17192"/>
                  <a:pt x="8259" y="17192"/>
                </a:cubicBezTo>
                <a:cubicBezTo>
                  <a:pt x="8576" y="17192"/>
                  <a:pt x="8576" y="17192"/>
                  <a:pt x="8894" y="17192"/>
                </a:cubicBezTo>
                <a:cubicBezTo>
                  <a:pt x="14929" y="11902"/>
                  <a:pt x="14929" y="11902"/>
                  <a:pt x="14929" y="11902"/>
                </a:cubicBezTo>
                <a:cubicBezTo>
                  <a:pt x="15247" y="11461"/>
                  <a:pt x="15247" y="11461"/>
                  <a:pt x="15247" y="11020"/>
                </a:cubicBezTo>
                <a:cubicBezTo>
                  <a:pt x="15247" y="10580"/>
                  <a:pt x="15247" y="10139"/>
                  <a:pt x="14929" y="10139"/>
                </a:cubicBezTo>
                <a:close/>
              </a:path>
            </a:pathLst>
          </a:custGeom>
          <a:solidFill>
            <a:srgbClr val="686976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solidFill>
                  <a:srgbClr val="68687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4F5F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077405" y="1371248"/>
            <a:ext cx="1636515" cy="1"/>
          </a:xfrm>
          <a:prstGeom prst="line">
            <a:avLst/>
          </a:prstGeom>
          <a:ln w="50800">
            <a:solidFill>
              <a:srgbClr val="F56C2E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125595" y="3881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529195" y="3881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0932795" y="3881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4336395" y="3881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7739995" y="3881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125595" y="7183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529195" y="7183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0932795" y="7183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4336395" y="7183755"/>
            <a:ext cx="2641600" cy="26416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7739995" y="7183755"/>
            <a:ext cx="2641600" cy="264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5250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21840" y="2279414"/>
            <a:ext cx="16482720" cy="21768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67984" y="4630044"/>
            <a:ext cx="20476358" cy="70192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21166238" y="845083"/>
            <a:ext cx="271267" cy="216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7" y="5082"/>
                </a:moveTo>
                <a:cubicBezTo>
                  <a:pt x="19237" y="5506"/>
                  <a:pt x="19237" y="5929"/>
                  <a:pt x="19237" y="5929"/>
                </a:cubicBezTo>
                <a:cubicBezTo>
                  <a:pt x="19237" y="13129"/>
                  <a:pt x="14850" y="21600"/>
                  <a:pt x="6750" y="21600"/>
                </a:cubicBezTo>
                <a:cubicBezTo>
                  <a:pt x="4388" y="21600"/>
                  <a:pt x="2025" y="20753"/>
                  <a:pt x="0" y="19059"/>
                </a:cubicBezTo>
                <a:cubicBezTo>
                  <a:pt x="338" y="19059"/>
                  <a:pt x="675" y="19059"/>
                  <a:pt x="1013" y="19059"/>
                </a:cubicBezTo>
                <a:cubicBezTo>
                  <a:pt x="3038" y="19059"/>
                  <a:pt x="5063" y="18212"/>
                  <a:pt x="6413" y="16941"/>
                </a:cubicBezTo>
                <a:cubicBezTo>
                  <a:pt x="4725" y="16941"/>
                  <a:pt x="3038" y="15247"/>
                  <a:pt x="2363" y="13129"/>
                </a:cubicBezTo>
                <a:cubicBezTo>
                  <a:pt x="2700" y="13129"/>
                  <a:pt x="3038" y="13129"/>
                  <a:pt x="3375" y="13129"/>
                </a:cubicBezTo>
                <a:cubicBezTo>
                  <a:pt x="3713" y="13129"/>
                  <a:pt x="4050" y="13129"/>
                  <a:pt x="4388" y="13129"/>
                </a:cubicBezTo>
                <a:cubicBezTo>
                  <a:pt x="2363" y="12282"/>
                  <a:pt x="1013" y="10165"/>
                  <a:pt x="1013" y="7624"/>
                </a:cubicBezTo>
                <a:cubicBezTo>
                  <a:pt x="1013" y="7624"/>
                  <a:pt x="1013" y="7624"/>
                  <a:pt x="1013" y="7624"/>
                </a:cubicBezTo>
                <a:cubicBezTo>
                  <a:pt x="1688" y="8047"/>
                  <a:pt x="2363" y="8047"/>
                  <a:pt x="3038" y="8047"/>
                </a:cubicBezTo>
                <a:cubicBezTo>
                  <a:pt x="1688" y="7200"/>
                  <a:pt x="1013" y="5506"/>
                  <a:pt x="1013" y="3812"/>
                </a:cubicBezTo>
                <a:cubicBezTo>
                  <a:pt x="1013" y="2541"/>
                  <a:pt x="1350" y="1694"/>
                  <a:pt x="1688" y="847"/>
                </a:cubicBezTo>
                <a:cubicBezTo>
                  <a:pt x="3713" y="4235"/>
                  <a:pt x="7088" y="6353"/>
                  <a:pt x="10463" y="6776"/>
                </a:cubicBezTo>
                <a:cubicBezTo>
                  <a:pt x="10463" y="6353"/>
                  <a:pt x="10463" y="5929"/>
                  <a:pt x="10463" y="5506"/>
                </a:cubicBezTo>
                <a:cubicBezTo>
                  <a:pt x="10463" y="2118"/>
                  <a:pt x="12487" y="0"/>
                  <a:pt x="14850" y="0"/>
                </a:cubicBezTo>
                <a:cubicBezTo>
                  <a:pt x="16200" y="0"/>
                  <a:pt x="17212" y="424"/>
                  <a:pt x="18225" y="1694"/>
                </a:cubicBezTo>
                <a:cubicBezTo>
                  <a:pt x="18900" y="1271"/>
                  <a:pt x="19912" y="847"/>
                  <a:pt x="20925" y="424"/>
                </a:cubicBezTo>
                <a:cubicBezTo>
                  <a:pt x="20587" y="1694"/>
                  <a:pt x="19912" y="2541"/>
                  <a:pt x="18900" y="3388"/>
                </a:cubicBezTo>
                <a:cubicBezTo>
                  <a:pt x="19912" y="2965"/>
                  <a:pt x="20587" y="2965"/>
                  <a:pt x="21600" y="2541"/>
                </a:cubicBezTo>
                <a:cubicBezTo>
                  <a:pt x="20925" y="3388"/>
                  <a:pt x="20250" y="4659"/>
                  <a:pt x="19237" y="5082"/>
                </a:cubicBezTo>
                <a:close/>
              </a:path>
            </a:pathLst>
          </a:custGeom>
          <a:solidFill>
            <a:srgbClr val="A6A7AC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20694733" y="810683"/>
            <a:ext cx="149394" cy="285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546"/>
                </a:moveTo>
                <a:cubicBezTo>
                  <a:pt x="17897" y="3546"/>
                  <a:pt x="17897" y="3546"/>
                  <a:pt x="17897" y="3546"/>
                </a:cubicBezTo>
                <a:cubicBezTo>
                  <a:pt x="14811" y="3546"/>
                  <a:pt x="14194" y="4513"/>
                  <a:pt x="14194" y="5481"/>
                </a:cubicBezTo>
                <a:cubicBezTo>
                  <a:pt x="14194" y="8060"/>
                  <a:pt x="14194" y="8060"/>
                  <a:pt x="14194" y="8060"/>
                </a:cubicBezTo>
                <a:cubicBezTo>
                  <a:pt x="21600" y="8060"/>
                  <a:pt x="21600" y="8060"/>
                  <a:pt x="21600" y="8060"/>
                </a:cubicBezTo>
                <a:cubicBezTo>
                  <a:pt x="20366" y="11928"/>
                  <a:pt x="20366" y="11928"/>
                  <a:pt x="20366" y="11928"/>
                </a:cubicBezTo>
                <a:cubicBezTo>
                  <a:pt x="14194" y="11928"/>
                  <a:pt x="14194" y="11928"/>
                  <a:pt x="14194" y="11928"/>
                </a:cubicBezTo>
                <a:cubicBezTo>
                  <a:pt x="14194" y="21600"/>
                  <a:pt x="14194" y="21600"/>
                  <a:pt x="14194" y="21600"/>
                </a:cubicBezTo>
                <a:cubicBezTo>
                  <a:pt x="6789" y="21600"/>
                  <a:pt x="6789" y="21600"/>
                  <a:pt x="6789" y="21600"/>
                </a:cubicBezTo>
                <a:cubicBezTo>
                  <a:pt x="6789" y="11928"/>
                  <a:pt x="6789" y="11928"/>
                  <a:pt x="6789" y="11928"/>
                </a:cubicBezTo>
                <a:cubicBezTo>
                  <a:pt x="0" y="11928"/>
                  <a:pt x="0" y="11928"/>
                  <a:pt x="0" y="11928"/>
                </a:cubicBezTo>
                <a:cubicBezTo>
                  <a:pt x="0" y="8060"/>
                  <a:pt x="0" y="8060"/>
                  <a:pt x="0" y="8060"/>
                </a:cubicBezTo>
                <a:cubicBezTo>
                  <a:pt x="6789" y="8060"/>
                  <a:pt x="6789" y="8060"/>
                  <a:pt x="6789" y="8060"/>
                </a:cubicBezTo>
                <a:cubicBezTo>
                  <a:pt x="6789" y="5158"/>
                  <a:pt x="6789" y="5158"/>
                  <a:pt x="6789" y="5158"/>
                </a:cubicBezTo>
                <a:cubicBezTo>
                  <a:pt x="6789" y="1934"/>
                  <a:pt x="10491" y="0"/>
                  <a:pt x="16046" y="0"/>
                </a:cubicBezTo>
                <a:cubicBezTo>
                  <a:pt x="18514" y="0"/>
                  <a:pt x="20983" y="322"/>
                  <a:pt x="21600" y="322"/>
                </a:cubicBezTo>
                <a:lnTo>
                  <a:pt x="21600" y="3546"/>
                </a:lnTo>
                <a:close/>
              </a:path>
            </a:pathLst>
          </a:custGeom>
          <a:solidFill>
            <a:srgbClr val="A6A7AC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21749915" y="819734"/>
            <a:ext cx="168792" cy="266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1029"/>
                  <a:pt x="18900" y="1029"/>
                  <a:pt x="18900" y="1029"/>
                </a:cubicBezTo>
                <a:cubicBezTo>
                  <a:pt x="16200" y="1029"/>
                  <a:pt x="16200" y="1029"/>
                  <a:pt x="16200" y="1029"/>
                </a:cubicBezTo>
                <a:cubicBezTo>
                  <a:pt x="17820" y="2057"/>
                  <a:pt x="19440" y="3086"/>
                  <a:pt x="19440" y="4800"/>
                </a:cubicBezTo>
                <a:cubicBezTo>
                  <a:pt x="19440" y="8229"/>
                  <a:pt x="14580" y="8571"/>
                  <a:pt x="14580" y="10286"/>
                </a:cubicBezTo>
                <a:cubicBezTo>
                  <a:pt x="14580" y="12000"/>
                  <a:pt x="20520" y="12686"/>
                  <a:pt x="20520" y="16114"/>
                </a:cubicBezTo>
                <a:cubicBezTo>
                  <a:pt x="20520" y="17143"/>
                  <a:pt x="20520" y="17829"/>
                  <a:pt x="19980" y="18514"/>
                </a:cubicBezTo>
                <a:cubicBezTo>
                  <a:pt x="17820" y="20914"/>
                  <a:pt x="12960" y="21600"/>
                  <a:pt x="9180" y="21600"/>
                </a:cubicBezTo>
                <a:cubicBezTo>
                  <a:pt x="6480" y="21600"/>
                  <a:pt x="2700" y="20914"/>
                  <a:pt x="540" y="19200"/>
                </a:cubicBezTo>
                <a:cubicBezTo>
                  <a:pt x="0" y="18857"/>
                  <a:pt x="0" y="18171"/>
                  <a:pt x="0" y="17486"/>
                </a:cubicBezTo>
                <a:cubicBezTo>
                  <a:pt x="0" y="16114"/>
                  <a:pt x="1620" y="14743"/>
                  <a:pt x="3240" y="14057"/>
                </a:cubicBezTo>
                <a:cubicBezTo>
                  <a:pt x="5940" y="13029"/>
                  <a:pt x="8640" y="13029"/>
                  <a:pt x="11340" y="12686"/>
                </a:cubicBezTo>
                <a:cubicBezTo>
                  <a:pt x="10800" y="12000"/>
                  <a:pt x="10260" y="11657"/>
                  <a:pt x="10260" y="10971"/>
                </a:cubicBezTo>
                <a:cubicBezTo>
                  <a:pt x="10260" y="10286"/>
                  <a:pt x="10260" y="9943"/>
                  <a:pt x="10800" y="9600"/>
                </a:cubicBezTo>
                <a:cubicBezTo>
                  <a:pt x="10260" y="9943"/>
                  <a:pt x="9720" y="9943"/>
                  <a:pt x="9180" y="9943"/>
                </a:cubicBezTo>
                <a:cubicBezTo>
                  <a:pt x="5400" y="9943"/>
                  <a:pt x="2160" y="7886"/>
                  <a:pt x="2160" y="5486"/>
                </a:cubicBezTo>
                <a:cubicBezTo>
                  <a:pt x="2160" y="3771"/>
                  <a:pt x="3240" y="2400"/>
                  <a:pt x="4860" y="1714"/>
                </a:cubicBezTo>
                <a:cubicBezTo>
                  <a:pt x="7020" y="343"/>
                  <a:pt x="10260" y="0"/>
                  <a:pt x="12960" y="0"/>
                </a:cubicBezTo>
                <a:lnTo>
                  <a:pt x="21600" y="0"/>
                </a:lnTo>
                <a:close/>
                <a:moveTo>
                  <a:pt x="12960" y="13714"/>
                </a:moveTo>
                <a:cubicBezTo>
                  <a:pt x="12960" y="13714"/>
                  <a:pt x="12420" y="13714"/>
                  <a:pt x="11880" y="13714"/>
                </a:cubicBezTo>
                <a:cubicBezTo>
                  <a:pt x="8640" y="13714"/>
                  <a:pt x="3780" y="14400"/>
                  <a:pt x="3780" y="16800"/>
                </a:cubicBezTo>
                <a:cubicBezTo>
                  <a:pt x="3780" y="19543"/>
                  <a:pt x="8100" y="20229"/>
                  <a:pt x="11340" y="20229"/>
                </a:cubicBezTo>
                <a:cubicBezTo>
                  <a:pt x="14580" y="20229"/>
                  <a:pt x="17820" y="19543"/>
                  <a:pt x="17820" y="17486"/>
                </a:cubicBezTo>
                <a:cubicBezTo>
                  <a:pt x="17820" y="15429"/>
                  <a:pt x="15120" y="14400"/>
                  <a:pt x="12960" y="13714"/>
                </a:cubicBezTo>
                <a:close/>
                <a:moveTo>
                  <a:pt x="9720" y="1029"/>
                </a:moveTo>
                <a:cubicBezTo>
                  <a:pt x="8640" y="1029"/>
                  <a:pt x="7560" y="1371"/>
                  <a:pt x="7020" y="2057"/>
                </a:cubicBezTo>
                <a:cubicBezTo>
                  <a:pt x="5940" y="2400"/>
                  <a:pt x="5940" y="3086"/>
                  <a:pt x="5940" y="4114"/>
                </a:cubicBezTo>
                <a:cubicBezTo>
                  <a:pt x="5940" y="5829"/>
                  <a:pt x="7560" y="8914"/>
                  <a:pt x="11340" y="8914"/>
                </a:cubicBezTo>
                <a:cubicBezTo>
                  <a:pt x="12420" y="8914"/>
                  <a:pt x="13500" y="8571"/>
                  <a:pt x="14580" y="8229"/>
                </a:cubicBezTo>
                <a:cubicBezTo>
                  <a:pt x="15120" y="7543"/>
                  <a:pt x="15660" y="6857"/>
                  <a:pt x="15660" y="6171"/>
                </a:cubicBezTo>
                <a:cubicBezTo>
                  <a:pt x="15660" y="4114"/>
                  <a:pt x="13500" y="1029"/>
                  <a:pt x="9720" y="1029"/>
                </a:cubicBezTo>
                <a:close/>
              </a:path>
            </a:pathLst>
          </a:custGeom>
          <a:solidFill>
            <a:srgbClr val="A6A7AC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22222494" y="849174"/>
            <a:ext cx="288515" cy="20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2" y="18073"/>
                </a:moveTo>
                <a:cubicBezTo>
                  <a:pt x="20965" y="19837"/>
                  <a:pt x="20012" y="21159"/>
                  <a:pt x="18741" y="21159"/>
                </a:cubicBezTo>
                <a:cubicBezTo>
                  <a:pt x="16200" y="21600"/>
                  <a:pt x="13341" y="21600"/>
                  <a:pt x="10800" y="21600"/>
                </a:cubicBezTo>
                <a:cubicBezTo>
                  <a:pt x="7941" y="21600"/>
                  <a:pt x="5400" y="21600"/>
                  <a:pt x="2541" y="21159"/>
                </a:cubicBezTo>
                <a:cubicBezTo>
                  <a:pt x="1588" y="21159"/>
                  <a:pt x="635" y="19837"/>
                  <a:pt x="318" y="18073"/>
                </a:cubicBezTo>
                <a:cubicBezTo>
                  <a:pt x="0" y="15869"/>
                  <a:pt x="0" y="13224"/>
                  <a:pt x="0" y="11020"/>
                </a:cubicBezTo>
                <a:cubicBezTo>
                  <a:pt x="0" y="8376"/>
                  <a:pt x="0" y="6171"/>
                  <a:pt x="318" y="3527"/>
                </a:cubicBezTo>
                <a:cubicBezTo>
                  <a:pt x="635" y="2204"/>
                  <a:pt x="1588" y="882"/>
                  <a:pt x="2541" y="441"/>
                </a:cubicBezTo>
                <a:cubicBezTo>
                  <a:pt x="5400" y="0"/>
                  <a:pt x="7941" y="0"/>
                  <a:pt x="10800" y="0"/>
                </a:cubicBezTo>
                <a:cubicBezTo>
                  <a:pt x="13341" y="0"/>
                  <a:pt x="16200" y="0"/>
                  <a:pt x="18741" y="441"/>
                </a:cubicBezTo>
                <a:cubicBezTo>
                  <a:pt x="20012" y="882"/>
                  <a:pt x="20965" y="2204"/>
                  <a:pt x="21282" y="3527"/>
                </a:cubicBezTo>
                <a:cubicBezTo>
                  <a:pt x="21600" y="6171"/>
                  <a:pt x="21600" y="8376"/>
                  <a:pt x="21600" y="11020"/>
                </a:cubicBezTo>
                <a:cubicBezTo>
                  <a:pt x="21600" y="13224"/>
                  <a:pt x="21600" y="15869"/>
                  <a:pt x="21282" y="18073"/>
                </a:cubicBezTo>
                <a:close/>
                <a:moveTo>
                  <a:pt x="14929" y="10139"/>
                </a:moveTo>
                <a:cubicBezTo>
                  <a:pt x="8894" y="4849"/>
                  <a:pt x="8894" y="4849"/>
                  <a:pt x="8894" y="4849"/>
                </a:cubicBezTo>
                <a:cubicBezTo>
                  <a:pt x="8576" y="4408"/>
                  <a:pt x="8259" y="4408"/>
                  <a:pt x="7941" y="4408"/>
                </a:cubicBezTo>
                <a:cubicBezTo>
                  <a:pt x="7941" y="4849"/>
                  <a:pt x="7624" y="5290"/>
                  <a:pt x="7624" y="5731"/>
                </a:cubicBezTo>
                <a:cubicBezTo>
                  <a:pt x="7624" y="16310"/>
                  <a:pt x="7624" y="16310"/>
                  <a:pt x="7624" y="16310"/>
                </a:cubicBezTo>
                <a:cubicBezTo>
                  <a:pt x="7624" y="16751"/>
                  <a:pt x="7941" y="17192"/>
                  <a:pt x="7941" y="17192"/>
                </a:cubicBezTo>
                <a:cubicBezTo>
                  <a:pt x="8259" y="17192"/>
                  <a:pt x="8259" y="17192"/>
                  <a:pt x="8259" y="17192"/>
                </a:cubicBezTo>
                <a:cubicBezTo>
                  <a:pt x="8576" y="17192"/>
                  <a:pt x="8576" y="17192"/>
                  <a:pt x="8894" y="17192"/>
                </a:cubicBezTo>
                <a:cubicBezTo>
                  <a:pt x="14929" y="11902"/>
                  <a:pt x="14929" y="11902"/>
                  <a:pt x="14929" y="11902"/>
                </a:cubicBezTo>
                <a:cubicBezTo>
                  <a:pt x="15247" y="11461"/>
                  <a:pt x="15247" y="11461"/>
                  <a:pt x="15247" y="11020"/>
                </a:cubicBezTo>
                <a:cubicBezTo>
                  <a:pt x="15247" y="10580"/>
                  <a:pt x="15247" y="10139"/>
                  <a:pt x="14929" y="10139"/>
                </a:cubicBezTo>
                <a:close/>
              </a:path>
            </a:pathLst>
          </a:custGeom>
          <a:solidFill>
            <a:srgbClr val="A6A7AC"/>
          </a:solidFill>
          <a:ln w="3175">
            <a:miter lim="400000"/>
          </a:ln>
        </p:spPr>
        <p:txBody>
          <a:bodyPr lIns="45719" rIns="45719"/>
          <a:lstStyle/>
          <a:p>
            <a: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23036465" y="762695"/>
            <a:ext cx="607907" cy="381001"/>
          </a:xfrm>
          <a:prstGeom prst="rect">
            <a:avLst/>
          </a:prstGeom>
          <a:ln w="3175">
            <a:miter lim="400000"/>
          </a:ln>
        </p:spPr>
        <p:txBody>
          <a:bodyPr lIns="38100" tIns="38100" rIns="38100" bIns="38100">
            <a:spAutoFit/>
          </a:bodyPr>
          <a:lstStyle>
            <a:lvl1pPr algn="l">
              <a:defRPr sz="2000" cap="all" spc="400">
                <a:solidFill>
                  <a:srgbClr val="393941"/>
                </a:solidFill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/>
          <p:nvPr/>
        </p:nvSpPr>
        <p:spPr>
          <a:xfrm>
            <a:off x="23077405" y="1371248"/>
            <a:ext cx="1636515" cy="1"/>
          </a:xfrm>
          <a:prstGeom prst="line">
            <a:avLst/>
          </a:prstGeom>
          <a:ln w="50800">
            <a:solidFill>
              <a:srgbClr val="F56C2E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2" r:id="rId3"/>
    <p:sldLayoutId id="2147483654" r:id="rId4"/>
  </p:sldLayoutIdLst>
  <p:transition spd="med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1pPr>
      <a:lvl2pPr marL="0" marR="0" indent="228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2pPr>
      <a:lvl3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3pPr>
      <a:lvl4pPr marL="0" marR="0" indent="685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4pPr>
      <a:lvl5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5pPr>
      <a:lvl6pPr marL="0" marR="0" indent="1143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6pPr>
      <a:lvl7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7pPr>
      <a:lvl8pPr marL="0" marR="0" indent="1600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8pPr>
      <a:lvl9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ln>
            <a:noFill/>
          </a:ln>
          <a:solidFill>
            <a:srgbClr val="393941"/>
          </a:solidFill>
          <a:uFillTx/>
          <a:latin typeface="Montserrat-SemiBold"/>
          <a:ea typeface="Montserrat-SemiBold"/>
          <a:cs typeface="Montserrat-SemiBold"/>
          <a:sym typeface="Montserrat-SemiBold"/>
        </a:defRPr>
      </a:lvl9pPr>
    </p:titleStyle>
    <p:bodyStyle>
      <a:lvl1pPr marL="0" marR="0" indent="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1pPr>
      <a:lvl2pPr marL="0" marR="0" indent="2286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2pPr>
      <a:lvl3pPr marL="0" marR="0" indent="4572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3pPr>
      <a:lvl4pPr marL="0" marR="0" indent="6858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4pPr>
      <a:lvl5pPr marL="0" marR="0" indent="9144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5pPr>
      <a:lvl6pPr marL="0" marR="0" indent="11430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6pPr>
      <a:lvl7pPr marL="0" marR="0" indent="13716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7pPr>
      <a:lvl8pPr marL="0" marR="0" indent="16002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8pPr>
      <a:lvl9pPr marL="0" marR="0" indent="1828800" algn="just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00" b="0" i="0" u="none" strike="noStrike" cap="none" spc="0" baseline="0">
          <a:ln>
            <a:noFill/>
          </a:ln>
          <a:solidFill>
            <a:srgbClr val="A6A7AC"/>
          </a:solidFill>
          <a:uFillTx/>
          <a:latin typeface="PT Sans"/>
          <a:ea typeface="PT Sans"/>
          <a:cs typeface="PT Sans"/>
          <a:sym typeface="PT Sans"/>
        </a:defRPr>
      </a:lvl9pPr>
    </p:bodyStyle>
    <p:otherStyle>
      <a:lvl1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1pPr>
      <a:lvl2pPr marL="0" marR="0" indent="2286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2pPr>
      <a:lvl3pPr marL="0" marR="0" indent="4572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3pPr>
      <a:lvl4pPr marL="0" marR="0" indent="6858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4pPr>
      <a:lvl5pPr marL="0" marR="0" indent="9144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5pPr>
      <a:lvl6pPr marL="0" marR="0" indent="11430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6pPr>
      <a:lvl7pPr marL="0" marR="0" indent="13716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7pPr>
      <a:lvl8pPr marL="0" marR="0" indent="16002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8pPr>
      <a:lvl9pPr marL="0" marR="0" indent="182880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all" spc="40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-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8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781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1670409" y="4192658"/>
            <a:ext cx="11054992" cy="38591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70000" lnSpcReduction="20000"/>
          </a:bodyPr>
          <a:lstStyle>
            <a:lvl1pPr algn="ctr">
              <a:lnSpc>
                <a:spcPct val="80000"/>
              </a:lnSpc>
              <a:defRPr sz="15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Latvijas Inovāciju atbalsta </a:t>
            </a:r>
          </a:p>
          <a:p>
            <a:r>
              <a:rPr lang="lv-LV" dirty="0" smtClean="0"/>
              <a:t> fonds</a:t>
            </a:r>
            <a:endParaRPr lang="lv-LV" dirty="0"/>
          </a:p>
        </p:txBody>
      </p:sp>
      <p:sp>
        <p:nvSpPr>
          <p:cNvPr id="56" name="Shape 56"/>
          <p:cNvSpPr/>
          <p:nvPr/>
        </p:nvSpPr>
        <p:spPr>
          <a:xfrm>
            <a:off x="3917027" y="8559184"/>
            <a:ext cx="6735745" cy="11849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r>
              <a:rPr lang="lv-LV" sz="3600" dirty="0" smtClean="0"/>
              <a:t>Aktuālais statuss uz 2018</a:t>
            </a:r>
            <a:r>
              <a:rPr lang="lv-LV" sz="3600" dirty="0" smtClean="0"/>
              <a:t>. gada </a:t>
            </a:r>
            <a:r>
              <a:rPr lang="lv-LV" sz="3600" dirty="0" smtClean="0"/>
              <a:t>11</a:t>
            </a:r>
            <a:r>
              <a:rPr lang="lv-LV" sz="3600" dirty="0" smtClean="0"/>
              <a:t>. aprīli</a:t>
            </a:r>
            <a:endParaRPr lang="lv-LV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178933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sz="9600" dirty="0" smtClean="0"/>
              <a:t>Finansiālais nodrošinājums</a:t>
            </a:r>
            <a:endParaRPr lang="lv-LV" sz="9600"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26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5643071"/>
            <a:ext cx="21124360" cy="42934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Priekšnosacījums produktīvām diskusijām par fonda izveidi –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Izveidots un apstiprināts plāns kā pakāpeniski palielināt finansējumu zinātnes un inovāciju attīstībai sākot ar 2019.gadu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36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178933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sz="9600" dirty="0"/>
              <a:t>Zinātne + </a:t>
            </a:r>
            <a:r>
              <a:rPr lang="lv-LV" sz="9600" dirty="0" smtClean="0"/>
              <a:t>Inovācijas</a:t>
            </a:r>
            <a:endParaRPr lang="lv-LV" sz="9600"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6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6735678"/>
            <a:ext cx="21124360" cy="21082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Veidojot Inovāciju attīstības fondu tā pārraudzībā jābūt gan zinātnes, gan inovāciju </a:t>
            </a:r>
            <a:r>
              <a:rPr lang="lv-LV" sz="6600" b="0" dirty="0" smtClean="0">
                <a:solidFill>
                  <a:srgbClr val="F4F7FF"/>
                </a:solidFill>
              </a:rPr>
              <a:t>programm</a:t>
            </a:r>
            <a:r>
              <a:rPr lang="lv-LV" sz="6600" b="0" dirty="0" smtClean="0">
                <a:solidFill>
                  <a:srgbClr val="F4F7FF"/>
                </a:solidFill>
              </a:rPr>
              <a:t>ām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41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209794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sz="9600" dirty="0" smtClean="0"/>
              <a:t>Pārāk izkaisīta struktūra un atbildības</a:t>
            </a:r>
            <a:endParaRPr lang="lv-LV" sz="9600"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5961026"/>
            <a:ext cx="21124360" cy="42934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Jāizveido ietvars ar visām šobrīd zinātnes un inovāciju attīstības jomā strādājošām institūcijām, nosakot to lomu Inovāciju attīstības fonda darbībā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(konsolidācija/ sadarbība/ atbalsts) 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43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099740" y="5802055"/>
            <a:ext cx="178933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lv-LV" dirty="0" smtClean="0"/>
              <a:t>Izaicinājumi/ </a:t>
            </a:r>
          </a:p>
          <a:p>
            <a:pPr algn="ctr"/>
            <a:r>
              <a:rPr lang="lv-LV" dirty="0" smtClean="0"/>
              <a:t>Aktuālie jautājumi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0922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204841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en-US" sz="9600" dirty="0"/>
              <a:t>J</a:t>
            </a:r>
            <a:r>
              <a:rPr lang="lv-LV" sz="9600" dirty="0"/>
              <a:t>auna </a:t>
            </a:r>
            <a:r>
              <a:rPr lang="lv-LV" sz="9600" dirty="0" smtClean="0"/>
              <a:t>institūcija vai </a:t>
            </a:r>
            <a:r>
              <a:rPr lang="lv-LV" sz="9600" dirty="0"/>
              <a:t>esošo institūciju apvienojums</a:t>
            </a:r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7248183"/>
            <a:ext cx="21124360" cy="32778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Jānolemj, vai fonds tiek veidota kā jauna institūcija vai tas tiek būvēts uz kādas no esošo bāzes tai pievienojot citas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(vai veidojot sadarbību ar citām) 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64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204841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Institūcijas statuss </a:t>
            </a:r>
            <a:endParaRPr lang="lv-LV"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6494666"/>
            <a:ext cx="21124360" cy="31239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Jāizvēlas Inovāciju attīstības fonda juridiskais statuss </a:t>
            </a:r>
            <a:r>
              <a:rPr lang="mr-IN" sz="6600" b="0" dirty="0" smtClean="0">
                <a:solidFill>
                  <a:srgbClr val="F4F7FF"/>
                </a:solidFill>
              </a:rPr>
              <a:t>–</a:t>
            </a:r>
            <a:r>
              <a:rPr lang="lv-LV" sz="6600" b="0" dirty="0" smtClean="0">
                <a:solidFill>
                  <a:srgbClr val="F4F7FF"/>
                </a:solidFill>
              </a:rPr>
              <a:t> valsts pārvades institūcija vai nevalstiskā organizācija, kurai deleģētas noteiktas funkcijas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55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211243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Pārvaldītās programmas un </a:t>
            </a:r>
            <a:r>
              <a:rPr lang="lv-LV" dirty="0"/>
              <a:t>p</a:t>
            </a:r>
            <a:r>
              <a:rPr lang="lv-LV" dirty="0" smtClean="0"/>
              <a:t>rojektu izvērtēšana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6495107"/>
            <a:ext cx="21124360" cy="42934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Jānolemj, kuras konkrēti programmas tiks īstenotas ar Inovāciju attīstības fonda atbalstu un jānosaka izvērtēšanas process un tā dalībnieki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(t.sk. industrijas pārstāvji un ārvalstu zinātnieki) 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196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21006892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Skaidrība par politisko atbalstu un iezīmēto finansējumu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7587714"/>
            <a:ext cx="21124360" cy="21082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Jāsaņem pārliecība, ka projekta tālākai virzībai ir politiskais atbalsts un tam tiks nodrošināts finansējums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7477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1782478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Mandāts pārrunu vešanai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2109140" y="7079883"/>
            <a:ext cx="21124360" cy="31239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6600" b="0" dirty="0" smtClean="0">
                <a:solidFill>
                  <a:srgbClr val="F4F7FF"/>
                </a:solidFill>
              </a:rPr>
              <a:t>Jānolemj, kuras konkrēti organizācijas ir tiesīgas uzņemties vadošo lomu tālākā procesa koordinācijā, pārējo ieinteresēto pušu apzināšanā un piedāvājuma izveidē</a:t>
            </a:r>
            <a:endParaRPr lang="lv-LV" sz="6600" dirty="0" smtClean="0">
              <a:solidFill>
                <a:srgbClr val="F4F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7739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9106755" y="10552299"/>
            <a:ext cx="6735745" cy="22929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r>
              <a:rPr lang="lv-LV" sz="3600" dirty="0" smtClean="0"/>
              <a:t>Rtu Attīstības  prorektors</a:t>
            </a:r>
          </a:p>
          <a:p>
            <a:r>
              <a:rPr lang="lv-LV" sz="3600" dirty="0" smtClean="0"/>
              <a:t>Artūrs ZEPS</a:t>
            </a:r>
          </a:p>
          <a:p>
            <a:r>
              <a:rPr lang="lv-LV" sz="3600" dirty="0" smtClean="0"/>
              <a:t>ARTURS.ZEPS@RTU.LV</a:t>
            </a:r>
            <a:endParaRPr lang="lv-LV" sz="3600" dirty="0"/>
          </a:p>
        </p:txBody>
      </p:sp>
      <p:sp>
        <p:nvSpPr>
          <p:cNvPr id="3" name="Shape 84"/>
          <p:cNvSpPr/>
          <p:nvPr/>
        </p:nvSpPr>
        <p:spPr>
          <a:xfrm>
            <a:off x="1337197" y="5279351"/>
            <a:ext cx="222748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lv-LV" smtClean="0"/>
              <a:t>Paldies!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1547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9"/>
          <p:cNvGrpSpPr/>
          <p:nvPr/>
        </p:nvGrpSpPr>
        <p:grpSpPr>
          <a:xfrm>
            <a:off x="1922958" y="2641820"/>
            <a:ext cx="20284769" cy="5733194"/>
            <a:chOff x="1141914" y="-1489632"/>
            <a:chExt cx="12451528" cy="5733193"/>
          </a:xfrm>
        </p:grpSpPr>
        <p:sp>
          <p:nvSpPr>
            <p:cNvPr id="6" name="Shape 85"/>
            <p:cNvSpPr/>
            <p:nvPr/>
          </p:nvSpPr>
          <p:spPr>
            <a:xfrm>
              <a:off x="1141914" y="1548804"/>
              <a:ext cx="12451528" cy="269475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 marL="857250" indent="-85725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</a:pPr>
              <a:r>
                <a:rPr lang="lv-LV" sz="6600" dirty="0" smtClean="0">
                  <a:solidFill>
                    <a:srgbClr val="F4F7FF"/>
                  </a:solidFill>
                  <a:latin typeface="+mn-lt"/>
                </a:rPr>
                <a:t>Valsts finansējums pētniecībai ir zems un nepieaug</a:t>
              </a:r>
            </a:p>
            <a:p>
              <a:pPr marL="857250" indent="-85725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</a:pPr>
              <a:r>
                <a:rPr lang="lv-LV" sz="6600" dirty="0" smtClean="0">
                  <a:solidFill>
                    <a:srgbClr val="F4F7FF"/>
                  </a:solidFill>
                  <a:latin typeface="+mn-lt"/>
                </a:rPr>
                <a:t>Inovācijām no budžeta atbalsta programmas nav</a:t>
              </a:r>
            </a:p>
            <a:p>
              <a:pPr marL="857250" indent="-85725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</a:pPr>
              <a:r>
                <a:rPr lang="lv-LV" sz="6600" dirty="0" smtClean="0">
                  <a:solidFill>
                    <a:srgbClr val="F4F7FF"/>
                  </a:solidFill>
                  <a:latin typeface="+mn-lt"/>
                </a:rPr>
                <a:t>Finansējums no struktūrfondiem nākamo gadu laikā  samazināsies</a:t>
              </a:r>
              <a:endParaRPr lang="lv-LV" sz="6600" dirty="0">
                <a:solidFill>
                  <a:srgbClr val="F4F7FF"/>
                </a:solidFill>
                <a:latin typeface="+mn-lt"/>
              </a:endParaRPr>
            </a:p>
          </p:txBody>
        </p:sp>
        <p:sp>
          <p:nvSpPr>
            <p:cNvPr id="7" name="Shape 88"/>
            <p:cNvSpPr/>
            <p:nvPr/>
          </p:nvSpPr>
          <p:spPr>
            <a:xfrm>
              <a:off x="1141914" y="-1489632"/>
              <a:ext cx="12451528" cy="377026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l">
                <a:lnSpc>
                  <a:spcPct val="80000"/>
                </a:lnSpc>
                <a:defRPr sz="3000" b="1">
                  <a:solidFill>
                    <a:srgbClr val="F4F5F7"/>
                  </a:solidFill>
                  <a:latin typeface="Montserrat-SemiBold"/>
                  <a:ea typeface="Montserrat-SemiBold"/>
                  <a:cs typeface="Montserrat-SemiBold"/>
                  <a:sym typeface="Montserrat-SemiBold"/>
                </a:defRPr>
              </a:lvl1pPr>
            </a:lstStyle>
            <a:p>
              <a:r>
                <a:rPr lang="lv-LV" sz="10000" dirty="0" smtClean="0"/>
                <a:t>Jautājuma aktualitāte</a:t>
              </a:r>
            </a:p>
            <a:p>
              <a:pPr algn="ctr"/>
              <a:endParaRPr lang="lv-LV" sz="10000" dirty="0" smtClean="0"/>
            </a:p>
            <a:p>
              <a:pPr algn="ctr"/>
              <a:endParaRPr sz="10000" dirty="0"/>
            </a:p>
          </p:txBody>
        </p:sp>
      </p:grpSp>
      <p:sp>
        <p:nvSpPr>
          <p:cNvPr id="8" name="Shape 100"/>
          <p:cNvSpPr/>
          <p:nvPr/>
        </p:nvSpPr>
        <p:spPr>
          <a:xfrm>
            <a:off x="2307876" y="9582022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5729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542544" y="2603053"/>
            <a:ext cx="21695663" cy="5552505"/>
            <a:chOff x="275856" y="-2105185"/>
            <a:chExt cx="13317586" cy="5552504"/>
          </a:xfrm>
        </p:grpSpPr>
        <p:sp>
          <p:nvSpPr>
            <p:cNvPr id="3" name="Shape 85"/>
            <p:cNvSpPr/>
            <p:nvPr/>
          </p:nvSpPr>
          <p:spPr>
            <a:xfrm>
              <a:off x="1141914" y="752562"/>
              <a:ext cx="12451528" cy="269475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r>
                <a:rPr lang="lv-LV" sz="6600" dirty="0" smtClean="0">
                  <a:solidFill>
                    <a:srgbClr val="F4F7FF"/>
                  </a:solidFill>
                  <a:latin typeface="+mn-lt"/>
                </a:rPr>
                <a:t>Fonda mērķis </a:t>
              </a:r>
              <a:r>
                <a:rPr lang="mr-IN" sz="6600" dirty="0" smtClean="0">
                  <a:solidFill>
                    <a:srgbClr val="F4F7FF"/>
                  </a:solidFill>
                  <a:latin typeface="+mn-lt"/>
                </a:rPr>
                <a:t>–</a:t>
              </a:r>
              <a:r>
                <a:rPr lang="lv-LV" sz="6600" dirty="0" smtClean="0">
                  <a:solidFill>
                    <a:srgbClr val="F4F7FF"/>
                  </a:solidFill>
                  <a:latin typeface="+mn-lt"/>
                </a:rPr>
                <a:t> sniegt </a:t>
              </a:r>
              <a:r>
                <a:rPr lang="lv-LV" sz="6600" dirty="0">
                  <a:solidFill>
                    <a:srgbClr val="F4F7FF"/>
                  </a:solidFill>
                  <a:latin typeface="+mn-lt"/>
                </a:rPr>
                <a:t>atbalstu </a:t>
              </a:r>
              <a:r>
                <a:rPr lang="lv-LV" sz="6600" dirty="0" smtClean="0">
                  <a:solidFill>
                    <a:srgbClr val="F4F7FF"/>
                  </a:solidFill>
                  <a:latin typeface="+mn-lt"/>
                </a:rPr>
                <a:t>zinātnes un inovāciju </a:t>
              </a:r>
              <a:r>
                <a:rPr lang="lv-LV" sz="6600" dirty="0">
                  <a:solidFill>
                    <a:srgbClr val="F4F7FF"/>
                  </a:solidFill>
                  <a:latin typeface="+mn-lt"/>
                </a:rPr>
                <a:t>attīstībai universitātēs un zinātniskajos institūtos, veicinot zinātnisko izstrādņu </a:t>
              </a:r>
              <a:r>
                <a:rPr lang="lv-LV" sz="6600" dirty="0" err="1">
                  <a:solidFill>
                    <a:srgbClr val="F4F7FF"/>
                  </a:solidFill>
                  <a:latin typeface="+mn-lt"/>
                </a:rPr>
                <a:t>komercializācijas</a:t>
              </a:r>
              <a:r>
                <a:rPr lang="lv-LV" sz="6600" dirty="0">
                  <a:solidFill>
                    <a:srgbClr val="F4F7FF"/>
                  </a:solidFill>
                  <a:latin typeface="+mn-lt"/>
                </a:rPr>
                <a:t> procesu, iesaistot industriju </a:t>
              </a:r>
              <a:endParaRPr sz="6600" dirty="0">
                <a:solidFill>
                  <a:srgbClr val="F4F7FF"/>
                </a:solidFill>
                <a:latin typeface="+mn-lt"/>
              </a:endParaRPr>
            </a:p>
          </p:txBody>
        </p:sp>
        <p:sp>
          <p:nvSpPr>
            <p:cNvPr id="4" name="Shape 87"/>
            <p:cNvSpPr/>
            <p:nvPr/>
          </p:nvSpPr>
          <p:spPr>
            <a:xfrm>
              <a:off x="275856" y="214033"/>
              <a:ext cx="301773" cy="34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97" y="0"/>
                  </a:moveTo>
                  <a:lnTo>
                    <a:pt x="7103" y="0"/>
                  </a:lnTo>
                  <a:lnTo>
                    <a:pt x="7103" y="1998"/>
                  </a:lnTo>
                  <a:lnTo>
                    <a:pt x="14497" y="1998"/>
                  </a:lnTo>
                  <a:lnTo>
                    <a:pt x="14497" y="0"/>
                  </a:lnTo>
                  <a:close/>
                  <a:moveTo>
                    <a:pt x="9664" y="13484"/>
                  </a:moveTo>
                  <a:lnTo>
                    <a:pt x="11936" y="13484"/>
                  </a:lnTo>
                  <a:lnTo>
                    <a:pt x="11936" y="7117"/>
                  </a:lnTo>
                  <a:lnTo>
                    <a:pt x="9664" y="7117"/>
                  </a:lnTo>
                  <a:lnTo>
                    <a:pt x="9664" y="13484"/>
                  </a:lnTo>
                  <a:close/>
                  <a:moveTo>
                    <a:pt x="19087" y="6534"/>
                  </a:moveTo>
                  <a:lnTo>
                    <a:pt x="20923" y="5161"/>
                  </a:lnTo>
                  <a:cubicBezTo>
                    <a:pt x="20440" y="4578"/>
                    <a:pt x="19764" y="4162"/>
                    <a:pt x="19087" y="3579"/>
                  </a:cubicBezTo>
                  <a:lnTo>
                    <a:pt x="17444" y="5161"/>
                  </a:lnTo>
                  <a:cubicBezTo>
                    <a:pt x="15608" y="3746"/>
                    <a:pt x="13337" y="2955"/>
                    <a:pt x="10776" y="2955"/>
                  </a:cubicBezTo>
                  <a:cubicBezTo>
                    <a:pt x="4832" y="2955"/>
                    <a:pt x="0" y="7034"/>
                    <a:pt x="0" y="12277"/>
                  </a:cubicBezTo>
                  <a:cubicBezTo>
                    <a:pt x="0" y="17521"/>
                    <a:pt x="4832" y="21600"/>
                    <a:pt x="10776" y="21600"/>
                  </a:cubicBezTo>
                  <a:cubicBezTo>
                    <a:pt x="16768" y="21600"/>
                    <a:pt x="21600" y="17646"/>
                    <a:pt x="21600" y="12277"/>
                  </a:cubicBezTo>
                  <a:cubicBezTo>
                    <a:pt x="21600" y="10113"/>
                    <a:pt x="20682" y="8116"/>
                    <a:pt x="19087" y="6534"/>
                  </a:cubicBezTo>
                  <a:close/>
                  <a:moveTo>
                    <a:pt x="10776" y="19602"/>
                  </a:moveTo>
                  <a:cubicBezTo>
                    <a:pt x="5944" y="19602"/>
                    <a:pt x="2271" y="16356"/>
                    <a:pt x="2271" y="12277"/>
                  </a:cubicBezTo>
                  <a:cubicBezTo>
                    <a:pt x="2271" y="8240"/>
                    <a:pt x="6089" y="5161"/>
                    <a:pt x="10776" y="5161"/>
                  </a:cubicBezTo>
                  <a:cubicBezTo>
                    <a:pt x="15511" y="5161"/>
                    <a:pt x="19087" y="8240"/>
                    <a:pt x="19087" y="12277"/>
                  </a:cubicBezTo>
                  <a:cubicBezTo>
                    <a:pt x="19087" y="16356"/>
                    <a:pt x="15415" y="19602"/>
                    <a:pt x="10776" y="19602"/>
                  </a:cubicBezTo>
                  <a:close/>
                </a:path>
              </a:pathLst>
            </a:custGeom>
            <a:solidFill>
              <a:srgbClr val="393941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Roboto Regular"/>
                  <a:ea typeface="Roboto Regular"/>
                  <a:cs typeface="Roboto Regular"/>
                  <a:sym typeface="Roboto Regular"/>
                </a:defRPr>
              </a:pPr>
              <a:endParaRPr/>
            </a:p>
          </p:txBody>
        </p:sp>
        <p:sp>
          <p:nvSpPr>
            <p:cNvPr id="5" name="Shape 88"/>
            <p:cNvSpPr/>
            <p:nvPr/>
          </p:nvSpPr>
          <p:spPr>
            <a:xfrm>
              <a:off x="1141914" y="-2105185"/>
              <a:ext cx="12451528" cy="500136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l">
                <a:lnSpc>
                  <a:spcPct val="80000"/>
                </a:lnSpc>
                <a:defRPr sz="3000" b="1">
                  <a:solidFill>
                    <a:srgbClr val="F4F5F7"/>
                  </a:solidFill>
                  <a:latin typeface="Montserrat-SemiBold"/>
                  <a:ea typeface="Montserrat-SemiBold"/>
                  <a:cs typeface="Montserrat-SemiBold"/>
                  <a:sym typeface="Montserrat-SemiBold"/>
                </a:defRPr>
              </a:lvl1pPr>
            </a:lstStyle>
            <a:p>
              <a:r>
                <a:rPr lang="lv-LV" sz="10000" dirty="0"/>
                <a:t>Ilgtermiņa inovāciju </a:t>
              </a:r>
              <a:r>
                <a:rPr lang="lv-LV" sz="10000" dirty="0" smtClean="0"/>
                <a:t>atbalsta fonds</a:t>
              </a:r>
            </a:p>
            <a:p>
              <a:pPr algn="ctr"/>
              <a:endParaRPr lang="lv-LV" sz="10000" dirty="0" smtClean="0"/>
            </a:p>
            <a:p>
              <a:pPr algn="ctr"/>
              <a:endParaRPr lang="lv-LV" sz="10000" dirty="0" smtClean="0"/>
            </a:p>
            <a:p>
              <a:pPr algn="ctr"/>
              <a:endParaRPr sz="1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4158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5"/>
          <p:cNvSpPr/>
          <p:nvPr/>
        </p:nvSpPr>
        <p:spPr>
          <a:xfrm>
            <a:off x="1733982" y="5631638"/>
            <a:ext cx="20320371" cy="17020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buFont typeface="Arial" charset="0"/>
              <a:buChar char="•"/>
            </a:pPr>
            <a:r>
              <a:rPr lang="lv-LV" sz="6600" b="0" dirty="0"/>
              <a:t>Agrīnās stadijas atbalsta programma – </a:t>
            </a:r>
            <a:r>
              <a:rPr lang="lv-LV" sz="6600" b="0" dirty="0" err="1"/>
              <a:t>pirmsinkubācija</a:t>
            </a:r>
            <a:endParaRPr lang="lv-LV" sz="6600" b="0" dirty="0"/>
          </a:p>
          <a:p>
            <a:pPr marL="857250" indent="-857250">
              <a:buFont typeface="Arial" charset="0"/>
              <a:buChar char="•"/>
            </a:pPr>
            <a:endParaRPr sz="6600" b="0" dirty="0"/>
          </a:p>
        </p:txBody>
      </p:sp>
      <p:sp>
        <p:nvSpPr>
          <p:cNvPr id="3" name="Shape 100"/>
          <p:cNvSpPr/>
          <p:nvPr/>
        </p:nvSpPr>
        <p:spPr>
          <a:xfrm>
            <a:off x="2454180" y="9874630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 sz="2000"/>
          </a:p>
        </p:txBody>
      </p:sp>
      <p:sp>
        <p:nvSpPr>
          <p:cNvPr id="4" name="Shape 101"/>
          <p:cNvSpPr/>
          <p:nvPr/>
        </p:nvSpPr>
        <p:spPr>
          <a:xfrm>
            <a:off x="3172039" y="6972512"/>
            <a:ext cx="463417" cy="1176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8573"/>
                  <a:pt x="20032" y="6514"/>
                  <a:pt x="17452" y="5130"/>
                </a:cubicBezTo>
                <a:lnTo>
                  <a:pt x="16187" y="0"/>
                </a:lnTo>
                <a:lnTo>
                  <a:pt x="5413" y="0"/>
                </a:lnTo>
                <a:lnTo>
                  <a:pt x="4097" y="5130"/>
                </a:lnTo>
                <a:cubicBezTo>
                  <a:pt x="1821" y="6514"/>
                  <a:pt x="0" y="8573"/>
                  <a:pt x="0" y="10800"/>
                </a:cubicBezTo>
                <a:cubicBezTo>
                  <a:pt x="0" y="13027"/>
                  <a:pt x="1821" y="15086"/>
                  <a:pt x="4097" y="16436"/>
                </a:cubicBezTo>
                <a:lnTo>
                  <a:pt x="5413" y="21600"/>
                </a:lnTo>
                <a:lnTo>
                  <a:pt x="16187" y="21600"/>
                </a:lnTo>
                <a:lnTo>
                  <a:pt x="17452" y="16436"/>
                </a:lnTo>
                <a:cubicBezTo>
                  <a:pt x="20032" y="15086"/>
                  <a:pt x="21600" y="13027"/>
                  <a:pt x="21600" y="10800"/>
                </a:cubicBezTo>
                <a:close/>
                <a:moveTo>
                  <a:pt x="2833" y="10800"/>
                </a:moveTo>
                <a:cubicBezTo>
                  <a:pt x="2833" y="7864"/>
                  <a:pt x="6424" y="5468"/>
                  <a:pt x="10775" y="5468"/>
                </a:cubicBezTo>
                <a:cubicBezTo>
                  <a:pt x="15176" y="5468"/>
                  <a:pt x="18767" y="7864"/>
                  <a:pt x="18767" y="10800"/>
                </a:cubicBezTo>
                <a:cubicBezTo>
                  <a:pt x="18767" y="13702"/>
                  <a:pt x="15176" y="16099"/>
                  <a:pt x="10775" y="16099"/>
                </a:cubicBezTo>
                <a:cubicBezTo>
                  <a:pt x="6424" y="16099"/>
                  <a:pt x="2833" y="13702"/>
                  <a:pt x="2833" y="10800"/>
                </a:cubicBezTo>
                <a:close/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 sz="4800"/>
          </a:p>
        </p:txBody>
      </p:sp>
      <p:sp>
        <p:nvSpPr>
          <p:cNvPr id="5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1796804" y="2532675"/>
            <a:ext cx="19182699" cy="130805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sz="10000" dirty="0"/>
              <a:t>Fondā atbalstāmās programmas</a:t>
            </a:r>
            <a:endParaRPr sz="10000" dirty="0"/>
          </a:p>
        </p:txBody>
      </p:sp>
      <p:sp>
        <p:nvSpPr>
          <p:cNvPr id="6" name="Shape 95">
            <a:extLst>
              <a:ext uri="{FF2B5EF4-FFF2-40B4-BE49-F238E27FC236}">
                <a16:creationId xmlns="" xmlns:a16="http://schemas.microsoft.com/office/drawing/2014/main" id="{210EF516-DD8E-AF42-8598-E4AD9B78DCDB}"/>
              </a:ext>
            </a:extLst>
          </p:cNvPr>
          <p:cNvSpPr/>
          <p:nvPr/>
        </p:nvSpPr>
        <p:spPr>
          <a:xfrm>
            <a:off x="1754275" y="9973335"/>
            <a:ext cx="17939303" cy="17020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buFont typeface="Arial" charset="0"/>
              <a:buChar char="•"/>
            </a:pPr>
            <a:r>
              <a:rPr lang="lv-LV" sz="6600" b="0" dirty="0"/>
              <a:t>Industriālā doktora studiju programmas </a:t>
            </a:r>
          </a:p>
          <a:p>
            <a:pPr marL="857250" indent="-857250">
              <a:buFont typeface="Arial" charset="0"/>
              <a:buChar char="•"/>
            </a:pPr>
            <a:endParaRPr sz="6600" b="0" dirty="0"/>
          </a:p>
        </p:txBody>
      </p:sp>
      <p:sp>
        <p:nvSpPr>
          <p:cNvPr id="7" name="Shape 95">
            <a:extLst>
              <a:ext uri="{FF2B5EF4-FFF2-40B4-BE49-F238E27FC236}">
                <a16:creationId xmlns="" xmlns:a16="http://schemas.microsoft.com/office/drawing/2014/main" id="{4AFA7AB7-957F-E44B-8B2A-4436E25D623F}"/>
              </a:ext>
            </a:extLst>
          </p:cNvPr>
          <p:cNvSpPr/>
          <p:nvPr/>
        </p:nvSpPr>
        <p:spPr>
          <a:xfrm>
            <a:off x="1796804" y="7786886"/>
            <a:ext cx="19015673" cy="17020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buFont typeface="Arial" charset="0"/>
              <a:buChar char="•"/>
            </a:pPr>
            <a:r>
              <a:rPr lang="lv-LV" sz="6600" b="0" dirty="0"/>
              <a:t>Tehnoloģiju attīstība atbalsta programma</a:t>
            </a:r>
          </a:p>
          <a:p>
            <a:pPr marL="857250" indent="-857250">
              <a:buFont typeface="Arial" charset="0"/>
              <a:buChar char="•"/>
            </a:pPr>
            <a:endParaRPr sz="6600" b="0" dirty="0"/>
          </a:p>
        </p:txBody>
      </p:sp>
      <p:sp>
        <p:nvSpPr>
          <p:cNvPr id="8" name="Shape 95">
            <a:extLst>
              <a:ext uri="{FF2B5EF4-FFF2-40B4-BE49-F238E27FC236}">
                <a16:creationId xmlns="" xmlns:a16="http://schemas.microsoft.com/office/drawing/2014/main" id="{EF0C58CB-B6D6-0C4C-A800-C56E1302827D}"/>
              </a:ext>
            </a:extLst>
          </p:cNvPr>
          <p:cNvSpPr/>
          <p:nvPr/>
        </p:nvSpPr>
        <p:spPr>
          <a:xfrm>
            <a:off x="1733982" y="8877423"/>
            <a:ext cx="18927182" cy="17020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buFont typeface="Arial" charset="0"/>
              <a:buChar char="•"/>
            </a:pPr>
            <a:r>
              <a:rPr lang="lv-LV" sz="6600" b="0" dirty="0"/>
              <a:t>Inovāciju integrācija studiju procesā</a:t>
            </a:r>
          </a:p>
          <a:p>
            <a:pPr marL="857250" indent="-857250">
              <a:buFont typeface="Arial" charset="0"/>
              <a:buChar char="•"/>
            </a:pPr>
            <a:endParaRPr sz="6600" b="0" dirty="0"/>
          </a:p>
        </p:txBody>
      </p:sp>
      <p:sp>
        <p:nvSpPr>
          <p:cNvPr id="9" name="Shape 95">
            <a:extLst>
              <a:ext uri="{FF2B5EF4-FFF2-40B4-BE49-F238E27FC236}">
                <a16:creationId xmlns="" xmlns:a16="http://schemas.microsoft.com/office/drawing/2014/main" id="{E774742C-A592-494D-AB49-5C6EC02940E1}"/>
              </a:ext>
            </a:extLst>
          </p:cNvPr>
          <p:cNvSpPr/>
          <p:nvPr/>
        </p:nvSpPr>
        <p:spPr>
          <a:xfrm>
            <a:off x="1796804" y="6727550"/>
            <a:ext cx="20320371" cy="17020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buFont typeface="Arial" charset="0"/>
              <a:buChar char="•"/>
            </a:pPr>
            <a:r>
              <a:rPr lang="lv-LV" sz="6600" b="0" dirty="0"/>
              <a:t>Uzņēmumu pasūtījums pētnieciskām organizācijām</a:t>
            </a:r>
          </a:p>
          <a:p>
            <a:pPr marL="857250" indent="-857250">
              <a:buFont typeface="Arial" charset="0"/>
              <a:buChar char="•"/>
            </a:pPr>
            <a:endParaRPr sz="6600" b="0" dirty="0"/>
          </a:p>
        </p:txBody>
      </p:sp>
      <p:sp>
        <p:nvSpPr>
          <p:cNvPr id="10" name="Shape 95">
            <a:extLst>
              <a:ext uri="{FF2B5EF4-FFF2-40B4-BE49-F238E27FC236}">
                <a16:creationId xmlns="" xmlns:a16="http://schemas.microsoft.com/office/drawing/2014/main" id="{210EF516-DD8E-AF42-8598-E4AD9B78DCDB}"/>
              </a:ext>
            </a:extLst>
          </p:cNvPr>
          <p:cNvSpPr/>
          <p:nvPr/>
        </p:nvSpPr>
        <p:spPr>
          <a:xfrm>
            <a:off x="1760371" y="11003559"/>
            <a:ext cx="17939303" cy="17020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buFont typeface="Arial" charset="0"/>
              <a:buChar char="•"/>
            </a:pPr>
            <a:r>
              <a:rPr lang="lv-LV" sz="6600" b="0" dirty="0" smtClean="0"/>
              <a:t>Citas programmas </a:t>
            </a:r>
            <a:endParaRPr lang="lv-LV" sz="6600" b="0" dirty="0"/>
          </a:p>
          <a:p>
            <a:pPr marL="857250" indent="-857250">
              <a:buFont typeface="Arial" charset="0"/>
              <a:buChar char="•"/>
            </a:pPr>
            <a:endParaRPr sz="6600" b="0" dirty="0"/>
          </a:p>
        </p:txBody>
      </p:sp>
    </p:spTree>
    <p:extLst>
      <p:ext uri="{BB962C8B-B14F-4D97-AF65-F5344CB8AC3E}">
        <p14:creationId xmlns:p14="http://schemas.microsoft.com/office/powerpoint/2010/main" val="1450036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5"/>
          <p:cNvSpPr/>
          <p:nvPr/>
        </p:nvSpPr>
        <p:spPr>
          <a:xfrm>
            <a:off x="1796805" y="4586864"/>
            <a:ext cx="21246075" cy="971435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t">
            <a:noAutofit/>
          </a:bodyPr>
          <a:lstStyle/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Fonds tiek finansēts no valsts budžeta ilgtermiņā </a:t>
            </a:r>
          </a:p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Fonda finansējums vismaz 50 </a:t>
            </a:r>
            <a:r>
              <a:rPr lang="lv-LV" sz="6600" dirty="0" err="1" smtClean="0">
                <a:solidFill>
                  <a:srgbClr val="F4F7FF"/>
                </a:solidFill>
                <a:latin typeface="+mn-lt"/>
              </a:rPr>
              <a:t>mEuro</a:t>
            </a: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 gadā</a:t>
            </a:r>
          </a:p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Programmām nepieciešams līdzfinansējums no industrijas</a:t>
            </a:r>
          </a:p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Fondu pārvalda neatkarīga organizācija </a:t>
            </a:r>
          </a:p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Rezultatīvo radītājus kontrolē neatkarīga padome </a:t>
            </a:r>
          </a:p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Fonda valdes sastāvā ir profesionāļi </a:t>
            </a:r>
          </a:p>
          <a:p>
            <a:pPr marL="857250" indent="-857250">
              <a:buFont typeface="Arial" charset="0"/>
              <a:buChar char="•"/>
            </a:pPr>
            <a:r>
              <a:rPr lang="lv-LV" sz="6600" dirty="0" smtClean="0">
                <a:solidFill>
                  <a:srgbClr val="F4F7FF"/>
                </a:solidFill>
                <a:latin typeface="+mn-lt"/>
              </a:rPr>
              <a:t>Fonda pārvaldības administrācijas saņem &lt;10 % no fonda apjoma</a:t>
            </a:r>
            <a:endParaRPr lang="lv-LV" sz="6600" dirty="0">
              <a:solidFill>
                <a:srgbClr val="F4F7FF"/>
              </a:solidFill>
              <a:latin typeface="+mn-lt"/>
            </a:endParaRPr>
          </a:p>
        </p:txBody>
      </p:sp>
      <p:sp>
        <p:nvSpPr>
          <p:cNvPr id="3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1796804" y="2532675"/>
            <a:ext cx="19182699" cy="130805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sz="10000" dirty="0" smtClean="0"/>
              <a:t>Kritēriji fonda izveidei</a:t>
            </a:r>
            <a:endParaRPr sz="10000" dirty="0"/>
          </a:p>
        </p:txBody>
      </p:sp>
    </p:spTree>
    <p:extLst>
      <p:ext uri="{BB962C8B-B14F-4D97-AF65-F5344CB8AC3E}">
        <p14:creationId xmlns:p14="http://schemas.microsoft.com/office/powerpoint/2010/main" val="7875953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099740" y="5802055"/>
            <a:ext cx="178933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lv-LV" dirty="0" smtClean="0"/>
              <a:t>Aktu</a:t>
            </a:r>
            <a:r>
              <a:rPr lang="lv-LV" dirty="0" smtClean="0"/>
              <a:t>ālais statuss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1524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192268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Paveiktais 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26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1735640" y="5180460"/>
            <a:ext cx="19600360" cy="887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marL="857250" indent="-8572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lv-LV" sz="6600" b="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Notikusi darba grupas sēde</a:t>
            </a:r>
          </a:p>
          <a:p>
            <a:pPr marL="857250" indent="-8572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lv-LV" sz="6600" b="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Organizētas tikšanās ar ieinteresētajām pusēm</a:t>
            </a:r>
          </a:p>
          <a:p>
            <a:pPr lvl="5" indent="0">
              <a:spcBef>
                <a:spcPts val="600"/>
              </a:spcBef>
            </a:pPr>
            <a:r>
              <a:rPr lang="lv-LV" sz="550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		- Ekonomikas ministriju</a:t>
            </a:r>
          </a:p>
          <a:p>
            <a:pPr lvl="2" indent="0"/>
            <a:r>
              <a:rPr lang="lv-LV" sz="550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		- Izglītības un zinātnes ministriju</a:t>
            </a:r>
          </a:p>
          <a:p>
            <a:pPr lvl="2" indent="0"/>
            <a:r>
              <a:rPr lang="lv-LV" sz="550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		- Latvijas Zinātņu akadēmiju</a:t>
            </a:r>
          </a:p>
          <a:p>
            <a:pPr lvl="3" indent="0">
              <a:spcAft>
                <a:spcPts val="1200"/>
              </a:spcAft>
            </a:pPr>
            <a:r>
              <a:rPr lang="lv-LV" sz="550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    		- Augstskolām un zinātniskajiem institūtiem</a:t>
            </a:r>
          </a:p>
          <a:p>
            <a:pPr marL="857250" indent="-8572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lv-LV" sz="6600" b="0" dirty="0" smtClean="0">
                <a:solidFill>
                  <a:srgbClr val="F4F7FF"/>
                </a:solidFill>
                <a:latin typeface="+mn-lt"/>
                <a:ea typeface="Arial" charset="0"/>
                <a:cs typeface="Arial" charset="0"/>
              </a:rPr>
              <a:t>Veikta sākotnējā fonda izveides scenāriju analīze, aktuālo jautājumu noteikšana</a:t>
            </a:r>
          </a:p>
          <a:p>
            <a:endParaRPr lang="lv-LV" sz="6600" dirty="0" smtClean="0">
              <a:solidFill>
                <a:srgbClr val="F4F7FF"/>
              </a:solidFill>
              <a:latin typeface="+mn-lt"/>
              <a:ea typeface="Arial" charset="0"/>
              <a:cs typeface="Arial" charset="0"/>
            </a:endParaRPr>
          </a:p>
          <a:p>
            <a:endParaRPr lang="lv-LV" sz="6600" dirty="0">
              <a:solidFill>
                <a:srgbClr val="F4F7FF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9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109140" y="2792183"/>
            <a:ext cx="9099673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r>
              <a:rPr lang="lv-LV" dirty="0" smtClean="0"/>
              <a:t>Kopējā pozīcija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  <p:sp>
        <p:nvSpPr>
          <p:cNvPr id="26" name="Shape 88">
            <a:extLst>
              <a:ext uri="{FF2B5EF4-FFF2-40B4-BE49-F238E27FC236}">
                <a16:creationId xmlns="" xmlns:a16="http://schemas.microsoft.com/office/drawing/2014/main" id="{93477206-31DD-0147-AE0D-3997EC1E7C47}"/>
              </a:ext>
            </a:extLst>
          </p:cNvPr>
          <p:cNvSpPr/>
          <p:nvPr/>
        </p:nvSpPr>
        <p:spPr>
          <a:xfrm>
            <a:off x="1810316" y="6421745"/>
            <a:ext cx="20318164" cy="273613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l">
              <a:lnSpc>
                <a:spcPct val="80000"/>
              </a:lnSpc>
              <a:defRPr sz="3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lv-LV" sz="7200" b="0" dirty="0" smtClean="0">
                <a:latin typeface="+mn-lt"/>
                <a:ea typeface="Arial" charset="0"/>
                <a:cs typeface="Arial" charset="0"/>
              </a:rPr>
              <a:t>Visas iesaistītās puses konceptuāli atbalsta ieceri par Inovāciju attīstības fonda izveidi un saprot tā nepieciešamību</a:t>
            </a:r>
            <a:endParaRPr lang="lv-LV" sz="8000" dirty="0"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14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099740" y="5802055"/>
            <a:ext cx="17893360" cy="31688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1pPr algn="l">
              <a:lnSpc>
                <a:spcPct val="80000"/>
              </a:lnSpc>
              <a:defRPr sz="10000" b="1">
                <a:solidFill>
                  <a:srgbClr val="F4F5F7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lv-LV" dirty="0" smtClean="0"/>
              <a:t>Secinājumi</a:t>
            </a: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2454180" y="9618598"/>
            <a:ext cx="271257" cy="334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3" y="0"/>
                </a:moveTo>
                <a:cubicBezTo>
                  <a:pt x="4574" y="0"/>
                  <a:pt x="0" y="3958"/>
                  <a:pt x="0" y="8840"/>
                </a:cubicBezTo>
                <a:lnTo>
                  <a:pt x="0" y="15793"/>
                </a:lnTo>
                <a:cubicBezTo>
                  <a:pt x="0" y="17495"/>
                  <a:pt x="1358" y="18604"/>
                  <a:pt x="3442" y="18604"/>
                </a:cubicBezTo>
                <a:lnTo>
                  <a:pt x="7109" y="18604"/>
                </a:lnTo>
                <a:lnTo>
                  <a:pt x="7109" y="10911"/>
                </a:lnTo>
                <a:lnTo>
                  <a:pt x="2309" y="10911"/>
                </a:lnTo>
                <a:lnTo>
                  <a:pt x="2309" y="8840"/>
                </a:lnTo>
                <a:cubicBezTo>
                  <a:pt x="2309" y="5067"/>
                  <a:pt x="6068" y="2071"/>
                  <a:pt x="10823" y="2071"/>
                </a:cubicBezTo>
                <a:cubicBezTo>
                  <a:pt x="15532" y="2071"/>
                  <a:pt x="19064" y="5067"/>
                  <a:pt x="19064" y="8840"/>
                </a:cubicBezTo>
                <a:lnTo>
                  <a:pt x="19064" y="10911"/>
                </a:lnTo>
                <a:lnTo>
                  <a:pt x="14264" y="10911"/>
                </a:lnTo>
                <a:lnTo>
                  <a:pt x="14264" y="18604"/>
                </a:lnTo>
                <a:lnTo>
                  <a:pt x="19064" y="18604"/>
                </a:lnTo>
                <a:lnTo>
                  <a:pt x="19064" y="19751"/>
                </a:lnTo>
                <a:lnTo>
                  <a:pt x="10823" y="19751"/>
                </a:lnTo>
                <a:lnTo>
                  <a:pt x="10823" y="21600"/>
                </a:lnTo>
                <a:lnTo>
                  <a:pt x="17932" y="21600"/>
                </a:lnTo>
                <a:cubicBezTo>
                  <a:pt x="20015" y="21600"/>
                  <a:pt x="21600" y="20305"/>
                  <a:pt x="21600" y="18604"/>
                </a:cubicBezTo>
                <a:lnTo>
                  <a:pt x="21600" y="8840"/>
                </a:lnTo>
                <a:cubicBezTo>
                  <a:pt x="21600" y="3958"/>
                  <a:pt x="16800" y="0"/>
                  <a:pt x="10823" y="0"/>
                </a:cubicBezTo>
              </a:path>
            </a:pathLst>
          </a:custGeom>
          <a:solidFill>
            <a:srgbClr val="393941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914400">
              <a:defRPr sz="1800">
                <a:solidFill>
                  <a:srgbClr val="000000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378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AC9006"/>
      </a:dk1>
      <a:lt1>
        <a:srgbClr val="A6A7AC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ontserrat-Regular"/>
        <a:ea typeface="Montserrat-Regular"/>
        <a:cs typeface="Montserrat-Regular"/>
      </a:majorFont>
      <a:minorFont>
        <a:latin typeface="Montserrat-Regular"/>
        <a:ea typeface="Montserrat-Regular"/>
        <a:cs typeface="Montserrat-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just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A6A7AC"/>
            </a:solidFill>
            <a:effectLst/>
            <a:uFillTx/>
            <a:latin typeface="PT Sans"/>
            <a:ea typeface="PT Sans"/>
            <a:cs typeface="PT Sans"/>
            <a:sym typeface="PT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ontserrat-Regular"/>
        <a:ea typeface="Montserrat-Regular"/>
        <a:cs typeface="Montserrat-Regular"/>
      </a:majorFont>
      <a:minorFont>
        <a:latin typeface="Montserrat-Regular"/>
        <a:ea typeface="Montserrat-Regular"/>
        <a:cs typeface="Montserrat-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just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A6A7AC"/>
            </a:solidFill>
            <a:effectLst/>
            <a:uFillTx/>
            <a:latin typeface="PT Sans"/>
            <a:ea typeface="PT Sans"/>
            <a:cs typeface="PT Sans"/>
            <a:sym typeface="PT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382</Words>
  <Application>Microsoft Macintosh PowerPoint</Application>
  <PresentationFormat>Custom</PresentationFormat>
  <Paragraphs>63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Helvetica Light</vt:lpstr>
      <vt:lpstr>Helvetica Neue</vt:lpstr>
      <vt:lpstr>Montserrat-Regular</vt:lpstr>
      <vt:lpstr>Montserrat-SemiBold</vt:lpstr>
      <vt:lpstr>PT Sans</vt:lpstr>
      <vt:lpstr>Roboto Regular</vt:lpstr>
      <vt:lpstr>Arial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92</cp:revision>
  <dcterms:modified xsi:type="dcterms:W3CDTF">2018-04-11T04:47:12Z</dcterms:modified>
</cp:coreProperties>
</file>